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lear Sans" panose="020B0604020202020204" charset="0"/>
      <p:regular r:id="rId19"/>
    </p:embeddedFont>
    <p:embeddedFont>
      <p:font typeface="Clear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90C18B-68A7-44F8-9704-C04E9E3FE8B8}" v="7" dt="2024-11-28T02:50:17.8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58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 K Rui Yu" userId="a91284c24ca340b5" providerId="LiveId" clId="{E290C18B-68A7-44F8-9704-C04E9E3FE8B8}"/>
    <pc:docChg chg="undo custSel modSld">
      <pc:chgData name="Shaun K Rui Yu" userId="a91284c24ca340b5" providerId="LiveId" clId="{E290C18B-68A7-44F8-9704-C04E9E3FE8B8}" dt="2024-11-28T02:51:09.454" v="66" actId="1076"/>
      <pc:docMkLst>
        <pc:docMk/>
      </pc:docMkLst>
      <pc:sldChg chg="addSp delSp modSp mod">
        <pc:chgData name="Shaun K Rui Yu" userId="a91284c24ca340b5" providerId="LiveId" clId="{E290C18B-68A7-44F8-9704-C04E9E3FE8B8}" dt="2024-11-28T02:51:09.454" v="66" actId="1076"/>
        <pc:sldMkLst>
          <pc:docMk/>
          <pc:sldMk cId="0" sldId="264"/>
        </pc:sldMkLst>
        <pc:spChg chg="del">
          <ac:chgData name="Shaun K Rui Yu" userId="a91284c24ca340b5" providerId="LiveId" clId="{E290C18B-68A7-44F8-9704-C04E9E3FE8B8}" dt="2024-11-28T02:49:21.016" v="1" actId="478"/>
          <ac:spMkLst>
            <pc:docMk/>
            <pc:sldMk cId="0" sldId="264"/>
            <ac:spMk id="5" creationId="{00000000-0000-0000-0000-000000000000}"/>
          </ac:spMkLst>
        </pc:spChg>
        <pc:spChg chg="mod">
          <ac:chgData name="Shaun K Rui Yu" userId="a91284c24ca340b5" providerId="LiveId" clId="{E290C18B-68A7-44F8-9704-C04E9E3FE8B8}" dt="2024-11-28T02:50:34.315" v="60" actId="20577"/>
          <ac:spMkLst>
            <pc:docMk/>
            <pc:sldMk cId="0" sldId="264"/>
            <ac:spMk id="9" creationId="{00000000-0000-0000-0000-000000000000}"/>
          </ac:spMkLst>
        </pc:spChg>
        <pc:spChg chg="del mod">
          <ac:chgData name="Shaun K Rui Yu" userId="a91284c24ca340b5" providerId="LiveId" clId="{E290C18B-68A7-44F8-9704-C04E9E3FE8B8}" dt="2024-11-28T02:49:29.132" v="3" actId="478"/>
          <ac:spMkLst>
            <pc:docMk/>
            <pc:sldMk cId="0" sldId="264"/>
            <ac:spMk id="10" creationId="{00000000-0000-0000-0000-000000000000}"/>
          </ac:spMkLst>
        </pc:spChg>
        <pc:spChg chg="add del">
          <ac:chgData name="Shaun K Rui Yu" userId="a91284c24ca340b5" providerId="LiveId" clId="{E290C18B-68A7-44F8-9704-C04E9E3FE8B8}" dt="2024-11-28T02:49:32.212" v="5" actId="22"/>
          <ac:spMkLst>
            <pc:docMk/>
            <pc:sldMk cId="0" sldId="264"/>
            <ac:spMk id="12" creationId="{D76C1A1D-B181-880B-5EBC-416CF16392EC}"/>
          </ac:spMkLst>
        </pc:spChg>
        <pc:spChg chg="add">
          <ac:chgData name="Shaun K Rui Yu" userId="a91284c24ca340b5" providerId="LiveId" clId="{E290C18B-68A7-44F8-9704-C04E9E3FE8B8}" dt="2024-11-28T02:49:53.504" v="6"/>
          <ac:spMkLst>
            <pc:docMk/>
            <pc:sldMk cId="0" sldId="264"/>
            <ac:spMk id="13" creationId="{117601C6-7529-0EEE-E151-FC1460BA14CB}"/>
          </ac:spMkLst>
        </pc:spChg>
        <pc:spChg chg="add mod">
          <ac:chgData name="Shaun K Rui Yu" userId="a91284c24ca340b5" providerId="LiveId" clId="{E290C18B-68A7-44F8-9704-C04E9E3FE8B8}" dt="2024-11-28T02:49:56.186" v="8"/>
          <ac:spMkLst>
            <pc:docMk/>
            <pc:sldMk cId="0" sldId="264"/>
            <ac:spMk id="14" creationId="{FF8C637B-1608-1E29-5436-EFAF084F438B}"/>
          </ac:spMkLst>
        </pc:spChg>
        <pc:spChg chg="add mod">
          <ac:chgData name="Shaun K Rui Yu" userId="a91284c24ca340b5" providerId="LiveId" clId="{E290C18B-68A7-44F8-9704-C04E9E3FE8B8}" dt="2024-11-28T02:49:59.524" v="9"/>
          <ac:spMkLst>
            <pc:docMk/>
            <pc:sldMk cId="0" sldId="264"/>
            <ac:spMk id="15" creationId="{B61E6955-2A06-F6D1-8746-5C0D021B55DB}"/>
          </ac:spMkLst>
        </pc:spChg>
        <pc:spChg chg="add mod">
          <ac:chgData name="Shaun K Rui Yu" userId="a91284c24ca340b5" providerId="LiveId" clId="{E290C18B-68A7-44F8-9704-C04E9E3FE8B8}" dt="2024-11-28T02:50:17.072" v="13"/>
          <ac:spMkLst>
            <pc:docMk/>
            <pc:sldMk cId="0" sldId="264"/>
            <ac:spMk id="16" creationId="{FBC1F0DB-754A-87BD-AB26-85F1EDAD29C1}"/>
          </ac:spMkLst>
        </pc:spChg>
        <pc:spChg chg="add del mod">
          <ac:chgData name="Shaun K Rui Yu" userId="a91284c24ca340b5" providerId="LiveId" clId="{E290C18B-68A7-44F8-9704-C04E9E3FE8B8}" dt="2024-11-28T02:51:05.132" v="64" actId="478"/>
          <ac:spMkLst>
            <pc:docMk/>
            <pc:sldMk cId="0" sldId="264"/>
            <ac:spMk id="18" creationId="{23583C84-B86F-CD04-33A9-7DB863D2767E}"/>
          </ac:spMkLst>
        </pc:spChg>
        <pc:picChg chg="add mod">
          <ac:chgData name="Shaun K Rui Yu" userId="a91284c24ca340b5" providerId="LiveId" clId="{E290C18B-68A7-44F8-9704-C04E9E3FE8B8}" dt="2024-11-28T02:51:09.454" v="66" actId="1076"/>
          <ac:picMkLst>
            <pc:docMk/>
            <pc:sldMk cId="0" sldId="264"/>
            <ac:picMk id="20" creationId="{782D020D-F1C8-989C-02DA-7434BE61116B}"/>
          </ac:picMkLst>
        </pc:picChg>
      </pc:sldChg>
      <pc:sldChg chg="modSp mod">
        <pc:chgData name="Shaun K Rui Yu" userId="a91284c24ca340b5" providerId="LiveId" clId="{E290C18B-68A7-44F8-9704-C04E9E3FE8B8}" dt="2024-11-26T04:47:58.438" v="0" actId="1076"/>
        <pc:sldMkLst>
          <pc:docMk/>
          <pc:sldMk cId="0" sldId="272"/>
        </pc:sldMkLst>
        <pc:spChg chg="mod">
          <ac:chgData name="Shaun K Rui Yu" userId="a91284c24ca340b5" providerId="LiveId" clId="{E290C18B-68A7-44F8-9704-C04E9E3FE8B8}" dt="2024-11-26T04:47:58.438" v="0" actId="1076"/>
          <ac:spMkLst>
            <pc:docMk/>
            <pc:sldMk cId="0" sldId="272"/>
            <ac:spMk id="7" creationId="{00000000-0000-0000-0000-000000000000}"/>
          </ac:spMkLst>
        </pc:spChg>
      </pc:sldChg>
    </pc:docChg>
  </pc:docChgLst>
  <pc:docChgLst>
    <pc:chgData name="Shaun K Rui Yu" userId="a91284c24ca340b5" providerId="LiveId" clId="{B5F0664B-1085-4160-8D58-BCACE7D84CE6}"/>
    <pc:docChg chg="custSel modSld">
      <pc:chgData name="Shaun K Rui Yu" userId="a91284c24ca340b5" providerId="LiveId" clId="{B5F0664B-1085-4160-8D58-BCACE7D84CE6}" dt="2024-11-20T05:54:26.974" v="5" actId="20577"/>
      <pc:docMkLst>
        <pc:docMk/>
      </pc:docMkLst>
      <pc:sldChg chg="modSp mod">
        <pc:chgData name="Shaun K Rui Yu" userId="a91284c24ca340b5" providerId="LiveId" clId="{B5F0664B-1085-4160-8D58-BCACE7D84CE6}" dt="2024-11-20T05:54:26.974" v="5" actId="20577"/>
        <pc:sldMkLst>
          <pc:docMk/>
          <pc:sldMk cId="0" sldId="257"/>
        </pc:sldMkLst>
        <pc:graphicFrameChg chg="modGraphic">
          <ac:chgData name="Shaun K Rui Yu" userId="a91284c24ca340b5" providerId="LiveId" clId="{B5F0664B-1085-4160-8D58-BCACE7D84CE6}" dt="2024-11-20T05:54:26.974" v="5" actId="20577"/>
          <ac:graphicFrameMkLst>
            <pc:docMk/>
            <pc:sldMk cId="0" sldId="257"/>
            <ac:graphicFrameMk id="6"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042216" y="2639582"/>
            <a:ext cx="8217084" cy="5007837"/>
            <a:chOff x="0" y="0"/>
            <a:chExt cx="10956112" cy="6677116"/>
          </a:xfrm>
        </p:grpSpPr>
        <p:sp>
          <p:nvSpPr>
            <p:cNvPr id="3" name="TextBox 3"/>
            <p:cNvSpPr txBox="1"/>
            <p:nvPr/>
          </p:nvSpPr>
          <p:spPr>
            <a:xfrm>
              <a:off x="0" y="1368999"/>
              <a:ext cx="10956112" cy="1474259"/>
            </a:xfrm>
            <a:prstGeom prst="rect">
              <a:avLst/>
            </a:prstGeom>
          </p:spPr>
          <p:txBody>
            <a:bodyPr lIns="0" tIns="0" rIns="0" bIns="0" rtlCol="0" anchor="t">
              <a:spAutoFit/>
            </a:bodyPr>
            <a:lstStyle/>
            <a:p>
              <a:pPr algn="l">
                <a:lnSpc>
                  <a:spcPts val="8000"/>
                </a:lnSpc>
              </a:pPr>
              <a:r>
                <a:rPr lang="en-US" sz="8000" b="1">
                  <a:solidFill>
                    <a:srgbClr val="F7B4A7"/>
                  </a:solidFill>
                  <a:latin typeface="Clear Sans Bold"/>
                  <a:ea typeface="Clear Sans Bold"/>
                  <a:cs typeface="Clear Sans Bold"/>
                  <a:sym typeface="Clear Sans Bold"/>
                </a:rPr>
                <a:t>PAI CA1</a:t>
              </a:r>
            </a:p>
          </p:txBody>
        </p:sp>
        <p:sp>
          <p:nvSpPr>
            <p:cNvPr id="4" name="TextBox 4"/>
            <p:cNvSpPr txBox="1"/>
            <p:nvPr/>
          </p:nvSpPr>
          <p:spPr>
            <a:xfrm>
              <a:off x="0" y="-47625"/>
              <a:ext cx="10956112" cy="525145"/>
            </a:xfrm>
            <a:prstGeom prst="rect">
              <a:avLst/>
            </a:prstGeom>
          </p:spPr>
          <p:txBody>
            <a:bodyPr lIns="0" tIns="0" rIns="0" bIns="0" rtlCol="0" anchor="t">
              <a:spAutoFit/>
            </a:bodyPr>
            <a:lstStyle/>
            <a:p>
              <a:pPr algn="l">
                <a:lnSpc>
                  <a:spcPts val="3359"/>
                </a:lnSpc>
              </a:pPr>
              <a:endParaRPr/>
            </a:p>
          </p:txBody>
        </p:sp>
        <p:sp>
          <p:nvSpPr>
            <p:cNvPr id="5" name="TextBox 5"/>
            <p:cNvSpPr txBox="1"/>
            <p:nvPr/>
          </p:nvSpPr>
          <p:spPr>
            <a:xfrm>
              <a:off x="0" y="3525187"/>
              <a:ext cx="10956112" cy="3151928"/>
            </a:xfrm>
            <a:prstGeom prst="rect">
              <a:avLst/>
            </a:prstGeom>
          </p:spPr>
          <p:txBody>
            <a:bodyPr lIns="0" tIns="0" rIns="0" bIns="0" rtlCol="0" anchor="t">
              <a:spAutoFit/>
            </a:bodyPr>
            <a:lstStyle/>
            <a:p>
              <a:pPr algn="l">
                <a:lnSpc>
                  <a:spcPts val="4759"/>
                </a:lnSpc>
              </a:pPr>
              <a:r>
                <a:rPr lang="en-US" sz="3399">
                  <a:solidFill>
                    <a:srgbClr val="94DDDE"/>
                  </a:solidFill>
                  <a:latin typeface="Clear Sans"/>
                  <a:ea typeface="Clear Sans"/>
                  <a:cs typeface="Clear Sans"/>
                  <a:sym typeface="Clear Sans"/>
                </a:rPr>
                <a:t>Group 1</a:t>
              </a:r>
            </a:p>
            <a:p>
              <a:pPr algn="l">
                <a:lnSpc>
                  <a:spcPts val="4759"/>
                </a:lnSpc>
              </a:pPr>
              <a:r>
                <a:rPr lang="en-US" sz="3399">
                  <a:solidFill>
                    <a:srgbClr val="94DDDE"/>
                  </a:solidFill>
                  <a:latin typeface="Clear Sans"/>
                  <a:ea typeface="Clear Sans"/>
                  <a:cs typeface="Clear Sans"/>
                  <a:sym typeface="Clear Sans"/>
                </a:rPr>
                <a:t>Shaun Kwo - P2317933</a:t>
              </a:r>
            </a:p>
            <a:p>
              <a:pPr algn="l">
                <a:lnSpc>
                  <a:spcPts val="4759"/>
                </a:lnSpc>
              </a:pPr>
              <a:r>
                <a:rPr lang="en-US" sz="3399">
                  <a:solidFill>
                    <a:srgbClr val="94DDDE"/>
                  </a:solidFill>
                  <a:latin typeface="Clear Sans"/>
                  <a:ea typeface="Clear Sans"/>
                  <a:cs typeface="Clear Sans"/>
                  <a:sym typeface="Clear Sans"/>
                </a:rPr>
                <a:t>Loh Yip Khai - P2317454</a:t>
              </a:r>
            </a:p>
            <a:p>
              <a:pPr algn="l">
                <a:lnSpc>
                  <a:spcPts val="4759"/>
                </a:lnSpc>
              </a:pPr>
              <a:r>
                <a:rPr lang="en-US" sz="3399">
                  <a:solidFill>
                    <a:srgbClr val="94DDDE"/>
                  </a:solidFill>
                  <a:latin typeface="Clear Sans"/>
                  <a:ea typeface="Clear Sans"/>
                  <a:cs typeface="Clear Sans"/>
                  <a:sym typeface="Clear Sans"/>
                </a:rPr>
                <a:t>Koh Zi Hao - P2317483</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1205" y="3749038"/>
            <a:ext cx="8631117" cy="1518557"/>
          </a:xfrm>
          <a:custGeom>
            <a:avLst/>
            <a:gdLst/>
            <a:ahLst/>
            <a:cxnLst/>
            <a:rect l="l" t="t" r="r" b="b"/>
            <a:pathLst>
              <a:path w="8631117" h="1518557">
                <a:moveTo>
                  <a:pt x="0" y="0"/>
                </a:moveTo>
                <a:lnTo>
                  <a:pt x="8631116" y="0"/>
                </a:lnTo>
                <a:lnTo>
                  <a:pt x="8631116" y="1518557"/>
                </a:lnTo>
                <a:lnTo>
                  <a:pt x="0" y="1518557"/>
                </a:lnTo>
                <a:lnTo>
                  <a:pt x="0" y="0"/>
                </a:lnTo>
                <a:close/>
              </a:path>
            </a:pathLst>
          </a:custGeom>
          <a:blipFill>
            <a:blip r:embed="rId2"/>
            <a:stretch>
              <a:fillRect/>
            </a:stretch>
          </a:blipFill>
        </p:spPr>
        <p:txBody>
          <a:bodyPr/>
          <a:lstStyle/>
          <a:p>
            <a:endParaRPr lang="en-US"/>
          </a:p>
        </p:txBody>
      </p:sp>
      <p:sp>
        <p:nvSpPr>
          <p:cNvPr id="3" name="Freeform 3"/>
          <p:cNvSpPr/>
          <p:nvPr/>
        </p:nvSpPr>
        <p:spPr>
          <a:xfrm>
            <a:off x="9397940" y="2353533"/>
            <a:ext cx="4163343" cy="2961094"/>
          </a:xfrm>
          <a:custGeom>
            <a:avLst/>
            <a:gdLst/>
            <a:ahLst/>
            <a:cxnLst/>
            <a:rect l="l" t="t" r="r" b="b"/>
            <a:pathLst>
              <a:path w="4163343" h="2961094">
                <a:moveTo>
                  <a:pt x="0" y="0"/>
                </a:moveTo>
                <a:lnTo>
                  <a:pt x="4163343" y="0"/>
                </a:lnTo>
                <a:lnTo>
                  <a:pt x="4163343" y="2961094"/>
                </a:lnTo>
                <a:lnTo>
                  <a:pt x="0" y="2961094"/>
                </a:lnTo>
                <a:lnTo>
                  <a:pt x="0" y="0"/>
                </a:lnTo>
                <a:close/>
              </a:path>
            </a:pathLst>
          </a:custGeom>
          <a:blipFill>
            <a:blip r:embed="rId3"/>
            <a:stretch>
              <a:fillRect/>
            </a:stretch>
          </a:blipFill>
        </p:spPr>
        <p:txBody>
          <a:bodyPr/>
          <a:lstStyle/>
          <a:p>
            <a:endParaRPr lang="en-US"/>
          </a:p>
        </p:txBody>
      </p:sp>
      <p:sp>
        <p:nvSpPr>
          <p:cNvPr id="4" name="Freeform 4"/>
          <p:cNvSpPr/>
          <p:nvPr/>
        </p:nvSpPr>
        <p:spPr>
          <a:xfrm>
            <a:off x="590463" y="7475841"/>
            <a:ext cx="8700642" cy="1783632"/>
          </a:xfrm>
          <a:custGeom>
            <a:avLst/>
            <a:gdLst/>
            <a:ahLst/>
            <a:cxnLst/>
            <a:rect l="l" t="t" r="r" b="b"/>
            <a:pathLst>
              <a:path w="8700642" h="1783632">
                <a:moveTo>
                  <a:pt x="0" y="0"/>
                </a:moveTo>
                <a:lnTo>
                  <a:pt x="8700642" y="0"/>
                </a:lnTo>
                <a:lnTo>
                  <a:pt x="8700642" y="1783632"/>
                </a:lnTo>
                <a:lnTo>
                  <a:pt x="0" y="1783632"/>
                </a:lnTo>
                <a:lnTo>
                  <a:pt x="0" y="0"/>
                </a:lnTo>
                <a:close/>
              </a:path>
            </a:pathLst>
          </a:custGeom>
          <a:blipFill>
            <a:blip r:embed="rId4"/>
            <a:stretch>
              <a:fillRect/>
            </a:stretch>
          </a:blipFill>
        </p:spPr>
        <p:txBody>
          <a:bodyPr/>
          <a:lstStyle/>
          <a:p>
            <a:endParaRPr lang="en-US"/>
          </a:p>
        </p:txBody>
      </p:sp>
      <p:sp>
        <p:nvSpPr>
          <p:cNvPr id="5" name="Freeform 5"/>
          <p:cNvSpPr/>
          <p:nvPr/>
        </p:nvSpPr>
        <p:spPr>
          <a:xfrm>
            <a:off x="10156744" y="6900920"/>
            <a:ext cx="7310838" cy="2933474"/>
          </a:xfrm>
          <a:custGeom>
            <a:avLst/>
            <a:gdLst/>
            <a:ahLst/>
            <a:cxnLst/>
            <a:rect l="l" t="t" r="r" b="b"/>
            <a:pathLst>
              <a:path w="7310838" h="2933474">
                <a:moveTo>
                  <a:pt x="0" y="0"/>
                </a:moveTo>
                <a:lnTo>
                  <a:pt x="7310837" y="0"/>
                </a:lnTo>
                <a:lnTo>
                  <a:pt x="7310837" y="2933474"/>
                </a:lnTo>
                <a:lnTo>
                  <a:pt x="0" y="293347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76325" y="75483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Database Creation</a:t>
            </a:r>
          </a:p>
        </p:txBody>
      </p:sp>
      <p:sp>
        <p:nvSpPr>
          <p:cNvPr id="7" name="TextBox 7"/>
          <p:cNvSpPr txBox="1"/>
          <p:nvPr/>
        </p:nvSpPr>
        <p:spPr>
          <a:xfrm>
            <a:off x="291205" y="1792355"/>
            <a:ext cx="8631117" cy="1822133"/>
          </a:xfrm>
          <a:prstGeom prst="rect">
            <a:avLst/>
          </a:prstGeom>
        </p:spPr>
        <p:txBody>
          <a:bodyPr lIns="0" tIns="0" rIns="0" bIns="0" rtlCol="0" anchor="t">
            <a:spAutoFit/>
          </a:bodyPr>
          <a:lstStyle/>
          <a:p>
            <a:pPr marL="453390" lvl="1" indent="-226695" algn="ctr">
              <a:lnSpc>
                <a:spcPts val="2205"/>
              </a:lnSpc>
              <a:spcBef>
                <a:spcPct val="0"/>
              </a:spcBef>
              <a:buFont typeface="Arial"/>
              <a:buChar char="•"/>
            </a:pPr>
            <a:r>
              <a:rPr lang="en-US" sz="2100" b="1">
                <a:solidFill>
                  <a:srgbClr val="2B4B82"/>
                </a:solidFill>
                <a:latin typeface="Clear Sans Bold"/>
                <a:ea typeface="Clear Sans Bold"/>
                <a:cs typeface="Clear Sans Bold"/>
                <a:sym typeface="Clear Sans Bold"/>
              </a:rPr>
              <a:t>This table highlights fraud insights by country. PK has the highest fraud count (108,289) but lower average fraudulent order values (5.63). TH has fewer fraud cases (9,133) but the highest average fraudulent order value (16.32). Other countries like PH and MY show moderate fraud counts with significant value differences between fraudulent and non-fraudulent orders.</a:t>
            </a:r>
          </a:p>
          <a:p>
            <a:pPr algn="ctr">
              <a:lnSpc>
                <a:spcPts val="1260"/>
              </a:lnSpc>
              <a:spcBef>
                <a:spcPct val="0"/>
              </a:spcBef>
            </a:pPr>
            <a:endParaRPr lang="en-US" sz="2100" b="1">
              <a:solidFill>
                <a:srgbClr val="2B4B82"/>
              </a:solidFill>
              <a:latin typeface="Clear Sans Bold"/>
              <a:ea typeface="Clear Sans Bold"/>
              <a:cs typeface="Clear Sans Bold"/>
              <a:sym typeface="Clear Sans Bold"/>
            </a:endParaRPr>
          </a:p>
        </p:txBody>
      </p:sp>
      <p:sp>
        <p:nvSpPr>
          <p:cNvPr id="8" name="TextBox 8"/>
          <p:cNvSpPr txBox="1"/>
          <p:nvPr/>
        </p:nvSpPr>
        <p:spPr>
          <a:xfrm>
            <a:off x="13735658" y="2372583"/>
            <a:ext cx="4356202" cy="1389319"/>
          </a:xfrm>
          <a:prstGeom prst="rect">
            <a:avLst/>
          </a:prstGeom>
        </p:spPr>
        <p:txBody>
          <a:bodyPr lIns="0" tIns="0" rIns="0" bIns="0" rtlCol="0" anchor="t">
            <a:spAutoFit/>
          </a:bodyPr>
          <a:lstStyle/>
          <a:p>
            <a:pPr algn="ctr">
              <a:lnSpc>
                <a:spcPts val="1829"/>
              </a:lnSpc>
              <a:spcBef>
                <a:spcPct val="0"/>
              </a:spcBef>
            </a:pPr>
            <a:r>
              <a:rPr lang="en-US" sz="1742" b="1">
                <a:solidFill>
                  <a:srgbClr val="2B4B82"/>
                </a:solidFill>
                <a:latin typeface="Clear Sans Bold"/>
                <a:ea typeface="Clear Sans Bold"/>
                <a:cs typeface="Clear Sans Bold"/>
                <a:sym typeface="Clear Sans Bold"/>
              </a:rPr>
              <a:t>Fraud is most common in delivery with payment on delivery (120,702 cases, avg. value 6.21) and credit cards (pickup: 2,192 cases, avg. value 2.82). Invoices have the highest avg. order values (delivery: 18.02, pickup: 11.40).</a:t>
            </a:r>
          </a:p>
        </p:txBody>
      </p:sp>
      <p:sp>
        <p:nvSpPr>
          <p:cNvPr id="9" name="TextBox 9"/>
          <p:cNvSpPr txBox="1"/>
          <p:nvPr/>
        </p:nvSpPr>
        <p:spPr>
          <a:xfrm>
            <a:off x="590463" y="6216636"/>
            <a:ext cx="8219487" cy="1125855"/>
          </a:xfrm>
          <a:prstGeom prst="rect">
            <a:avLst/>
          </a:prstGeom>
        </p:spPr>
        <p:txBody>
          <a:bodyPr lIns="0" tIns="0" rIns="0" bIns="0" rtlCol="0" anchor="t">
            <a:spAutoFit/>
          </a:bodyPr>
          <a:lstStyle/>
          <a:p>
            <a:pPr algn="ctr">
              <a:lnSpc>
                <a:spcPts val="2205"/>
              </a:lnSpc>
              <a:spcBef>
                <a:spcPct val="0"/>
              </a:spcBef>
            </a:pPr>
            <a:r>
              <a:rPr lang="en-US" sz="2100" b="1">
                <a:solidFill>
                  <a:srgbClr val="2B4B82"/>
                </a:solidFill>
                <a:latin typeface="Clear Sans Bold"/>
                <a:ea typeface="Clear Sans Bold"/>
                <a:cs typeface="Clear Sans Bold"/>
                <a:sym typeface="Clear Sans Bold"/>
              </a:rPr>
              <a:t>The data identifies customers with high cancellation (cancel rate = 100%) and refund rates (refund rate = 100%), potentially indicating fraudulent behavior. Most have all orders canceled or refunded, with fraud order counts ranging from 1 to 2.</a:t>
            </a:r>
          </a:p>
        </p:txBody>
      </p:sp>
      <p:sp>
        <p:nvSpPr>
          <p:cNvPr id="10" name="TextBox 10"/>
          <p:cNvSpPr txBox="1"/>
          <p:nvPr/>
        </p:nvSpPr>
        <p:spPr>
          <a:xfrm>
            <a:off x="10156744" y="6216636"/>
            <a:ext cx="7102556" cy="297180"/>
          </a:xfrm>
          <a:prstGeom prst="rect">
            <a:avLst/>
          </a:prstGeom>
        </p:spPr>
        <p:txBody>
          <a:bodyPr lIns="0" tIns="0" rIns="0" bIns="0" rtlCol="0" anchor="t">
            <a:spAutoFit/>
          </a:bodyPr>
          <a:lstStyle/>
          <a:p>
            <a:pPr algn="ctr">
              <a:lnSpc>
                <a:spcPts val="2205"/>
              </a:lnSpc>
              <a:spcBef>
                <a:spcPct val="0"/>
              </a:spcBef>
            </a:pPr>
            <a:r>
              <a:rPr lang="en-US" sz="2100" b="1">
                <a:solidFill>
                  <a:srgbClr val="2B4B82"/>
                </a:solidFill>
                <a:latin typeface="Clear Sans Bold"/>
                <a:ea typeface="Clear Sans Bold"/>
                <a:cs typeface="Clear Sans Bold"/>
                <a:sym typeface="Clear Sans Bold"/>
              </a:rPr>
              <a:t>Classifying customers by their activity level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0760" y="1281090"/>
            <a:ext cx="9845435" cy="6128783"/>
          </a:xfrm>
          <a:custGeom>
            <a:avLst/>
            <a:gdLst/>
            <a:ahLst/>
            <a:cxnLst/>
            <a:rect l="l" t="t" r="r" b="b"/>
            <a:pathLst>
              <a:path w="9845435" h="6128783">
                <a:moveTo>
                  <a:pt x="0" y="0"/>
                </a:moveTo>
                <a:lnTo>
                  <a:pt x="9845435" y="0"/>
                </a:lnTo>
                <a:lnTo>
                  <a:pt x="9845435" y="6128783"/>
                </a:lnTo>
                <a:lnTo>
                  <a:pt x="0" y="6128783"/>
                </a:lnTo>
                <a:lnTo>
                  <a:pt x="0" y="0"/>
                </a:lnTo>
                <a:close/>
              </a:path>
            </a:pathLst>
          </a:custGeom>
          <a:blipFill>
            <a:blip r:embed="rId2"/>
            <a:stretch>
              <a:fillRect/>
            </a:stretch>
          </a:blipFill>
        </p:spPr>
        <p:txBody>
          <a:bodyPr/>
          <a:lstStyle/>
          <a:p>
            <a:endParaRPr lang="en-US"/>
          </a:p>
        </p:txBody>
      </p:sp>
      <p:sp>
        <p:nvSpPr>
          <p:cNvPr id="3" name="Freeform 3"/>
          <p:cNvSpPr/>
          <p:nvPr/>
        </p:nvSpPr>
        <p:spPr>
          <a:xfrm>
            <a:off x="130760" y="7638473"/>
            <a:ext cx="17768330" cy="2443145"/>
          </a:xfrm>
          <a:custGeom>
            <a:avLst/>
            <a:gdLst/>
            <a:ahLst/>
            <a:cxnLst/>
            <a:rect l="l" t="t" r="r" b="b"/>
            <a:pathLst>
              <a:path w="17768330" h="2443145">
                <a:moveTo>
                  <a:pt x="0" y="0"/>
                </a:moveTo>
                <a:lnTo>
                  <a:pt x="17768330" y="0"/>
                </a:lnTo>
                <a:lnTo>
                  <a:pt x="17768330" y="2443145"/>
                </a:lnTo>
                <a:lnTo>
                  <a:pt x="0" y="2443145"/>
                </a:lnTo>
                <a:lnTo>
                  <a:pt x="0" y="0"/>
                </a:lnTo>
                <a:close/>
              </a:path>
            </a:pathLst>
          </a:custGeom>
          <a:blipFill>
            <a:blip r:embed="rId3"/>
            <a:stretch>
              <a:fillRect/>
            </a:stretch>
          </a:blipFill>
        </p:spPr>
        <p:txBody>
          <a:bodyPr/>
          <a:lstStyle/>
          <a:p>
            <a:endParaRPr lang="en-US"/>
          </a:p>
        </p:txBody>
      </p:sp>
      <p:sp>
        <p:nvSpPr>
          <p:cNvPr id="4" name="Freeform 4"/>
          <p:cNvSpPr/>
          <p:nvPr/>
        </p:nvSpPr>
        <p:spPr>
          <a:xfrm>
            <a:off x="10132144" y="5543769"/>
            <a:ext cx="7898853" cy="1866104"/>
          </a:xfrm>
          <a:custGeom>
            <a:avLst/>
            <a:gdLst/>
            <a:ahLst/>
            <a:cxnLst/>
            <a:rect l="l" t="t" r="r" b="b"/>
            <a:pathLst>
              <a:path w="7898853" h="1866104">
                <a:moveTo>
                  <a:pt x="0" y="0"/>
                </a:moveTo>
                <a:lnTo>
                  <a:pt x="7898853" y="0"/>
                </a:lnTo>
                <a:lnTo>
                  <a:pt x="7898853" y="1866104"/>
                </a:lnTo>
                <a:lnTo>
                  <a:pt x="0" y="1866104"/>
                </a:lnTo>
                <a:lnTo>
                  <a:pt x="0" y="0"/>
                </a:lnTo>
                <a:close/>
              </a:path>
            </a:pathLst>
          </a:custGeom>
          <a:blipFill>
            <a:blip r:embed="rId4"/>
            <a:stretch>
              <a:fillRect/>
            </a:stretch>
          </a:blipFill>
        </p:spPr>
        <p:txBody>
          <a:bodyPr/>
          <a:lstStyle/>
          <a:p>
            <a:endParaRPr lang="en-US"/>
          </a:p>
        </p:txBody>
      </p:sp>
      <p:sp>
        <p:nvSpPr>
          <p:cNvPr id="5" name="Freeform 5"/>
          <p:cNvSpPr/>
          <p:nvPr/>
        </p:nvSpPr>
        <p:spPr>
          <a:xfrm>
            <a:off x="10163360" y="1281090"/>
            <a:ext cx="7836420" cy="4178510"/>
          </a:xfrm>
          <a:custGeom>
            <a:avLst/>
            <a:gdLst/>
            <a:ahLst/>
            <a:cxnLst/>
            <a:rect l="l" t="t" r="r" b="b"/>
            <a:pathLst>
              <a:path w="7836420" h="4178510">
                <a:moveTo>
                  <a:pt x="0" y="0"/>
                </a:moveTo>
                <a:lnTo>
                  <a:pt x="7836421" y="0"/>
                </a:lnTo>
                <a:lnTo>
                  <a:pt x="7836421" y="4178509"/>
                </a:lnTo>
                <a:lnTo>
                  <a:pt x="0" y="4178509"/>
                </a:lnTo>
                <a:lnTo>
                  <a:pt x="0" y="0"/>
                </a:lnTo>
                <a:close/>
              </a:path>
            </a:pathLst>
          </a:custGeom>
          <a:blipFill>
            <a:blip r:embed="rId5"/>
            <a:stretch>
              <a:fillRect l="-1326"/>
            </a:stretch>
          </a:blipFill>
        </p:spPr>
        <p:txBody>
          <a:bodyPr/>
          <a:lstStyle/>
          <a:p>
            <a:endParaRPr lang="en-US"/>
          </a:p>
        </p:txBody>
      </p:sp>
      <p:sp>
        <p:nvSpPr>
          <p:cNvPr id="6" name="TextBox 6"/>
          <p:cNvSpPr txBox="1"/>
          <p:nvPr/>
        </p:nvSpPr>
        <p:spPr>
          <a:xfrm>
            <a:off x="1123950" y="170134"/>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ETL Pipeline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2303" y="3180389"/>
            <a:ext cx="4345784" cy="6681510"/>
          </a:xfrm>
          <a:custGeom>
            <a:avLst/>
            <a:gdLst/>
            <a:ahLst/>
            <a:cxnLst/>
            <a:rect l="l" t="t" r="r" b="b"/>
            <a:pathLst>
              <a:path w="4345784" h="6681510">
                <a:moveTo>
                  <a:pt x="0" y="0"/>
                </a:moveTo>
                <a:lnTo>
                  <a:pt x="4345784" y="0"/>
                </a:lnTo>
                <a:lnTo>
                  <a:pt x="4345784" y="6681510"/>
                </a:lnTo>
                <a:lnTo>
                  <a:pt x="0" y="6681510"/>
                </a:lnTo>
                <a:lnTo>
                  <a:pt x="0" y="0"/>
                </a:lnTo>
                <a:close/>
              </a:path>
            </a:pathLst>
          </a:custGeom>
          <a:blipFill>
            <a:blip r:embed="rId2"/>
            <a:stretch>
              <a:fillRect l="-2790" r="-2790"/>
            </a:stretch>
          </a:blipFill>
        </p:spPr>
        <p:txBody>
          <a:bodyPr/>
          <a:lstStyle/>
          <a:p>
            <a:endParaRPr lang="en-US"/>
          </a:p>
        </p:txBody>
      </p:sp>
      <p:sp>
        <p:nvSpPr>
          <p:cNvPr id="3" name="Freeform 3"/>
          <p:cNvSpPr/>
          <p:nvPr/>
        </p:nvSpPr>
        <p:spPr>
          <a:xfrm>
            <a:off x="4688732" y="3180389"/>
            <a:ext cx="3814200" cy="2932166"/>
          </a:xfrm>
          <a:custGeom>
            <a:avLst/>
            <a:gdLst/>
            <a:ahLst/>
            <a:cxnLst/>
            <a:rect l="l" t="t" r="r" b="b"/>
            <a:pathLst>
              <a:path w="3814200" h="2932166">
                <a:moveTo>
                  <a:pt x="0" y="0"/>
                </a:moveTo>
                <a:lnTo>
                  <a:pt x="3814200" y="0"/>
                </a:lnTo>
                <a:lnTo>
                  <a:pt x="3814200" y="2932166"/>
                </a:lnTo>
                <a:lnTo>
                  <a:pt x="0" y="2932166"/>
                </a:lnTo>
                <a:lnTo>
                  <a:pt x="0" y="0"/>
                </a:lnTo>
                <a:close/>
              </a:path>
            </a:pathLst>
          </a:custGeom>
          <a:blipFill>
            <a:blip r:embed="rId3"/>
            <a:stretch>
              <a:fillRect/>
            </a:stretch>
          </a:blipFill>
        </p:spPr>
        <p:txBody>
          <a:bodyPr/>
          <a:lstStyle/>
          <a:p>
            <a:endParaRPr lang="en-US"/>
          </a:p>
        </p:txBody>
      </p:sp>
      <p:sp>
        <p:nvSpPr>
          <p:cNvPr id="4" name="Freeform 4"/>
          <p:cNvSpPr/>
          <p:nvPr/>
        </p:nvSpPr>
        <p:spPr>
          <a:xfrm>
            <a:off x="8731532" y="3180389"/>
            <a:ext cx="3479532" cy="2932166"/>
          </a:xfrm>
          <a:custGeom>
            <a:avLst/>
            <a:gdLst/>
            <a:ahLst/>
            <a:cxnLst/>
            <a:rect l="l" t="t" r="r" b="b"/>
            <a:pathLst>
              <a:path w="3479532" h="2932166">
                <a:moveTo>
                  <a:pt x="0" y="0"/>
                </a:moveTo>
                <a:lnTo>
                  <a:pt x="3479532" y="0"/>
                </a:lnTo>
                <a:lnTo>
                  <a:pt x="3479532" y="2932166"/>
                </a:lnTo>
                <a:lnTo>
                  <a:pt x="0" y="2932166"/>
                </a:lnTo>
                <a:lnTo>
                  <a:pt x="0" y="0"/>
                </a:lnTo>
                <a:close/>
              </a:path>
            </a:pathLst>
          </a:custGeom>
          <a:blipFill>
            <a:blip r:embed="rId4"/>
            <a:stretch>
              <a:fillRect t="-2197" b="-2197"/>
            </a:stretch>
          </a:blipFill>
        </p:spPr>
        <p:txBody>
          <a:bodyPr/>
          <a:lstStyle/>
          <a:p>
            <a:endParaRPr lang="en-US"/>
          </a:p>
        </p:txBody>
      </p:sp>
      <p:sp>
        <p:nvSpPr>
          <p:cNvPr id="5" name="Freeform 5"/>
          <p:cNvSpPr/>
          <p:nvPr/>
        </p:nvSpPr>
        <p:spPr>
          <a:xfrm>
            <a:off x="4604368" y="6245905"/>
            <a:ext cx="6593117" cy="3807525"/>
          </a:xfrm>
          <a:custGeom>
            <a:avLst/>
            <a:gdLst/>
            <a:ahLst/>
            <a:cxnLst/>
            <a:rect l="l" t="t" r="r" b="b"/>
            <a:pathLst>
              <a:path w="6593117" h="3807525">
                <a:moveTo>
                  <a:pt x="0" y="0"/>
                </a:moveTo>
                <a:lnTo>
                  <a:pt x="6593117" y="0"/>
                </a:lnTo>
                <a:lnTo>
                  <a:pt x="6593117" y="3807525"/>
                </a:lnTo>
                <a:lnTo>
                  <a:pt x="0" y="3807525"/>
                </a:lnTo>
                <a:lnTo>
                  <a:pt x="0" y="0"/>
                </a:lnTo>
                <a:close/>
              </a:path>
            </a:pathLst>
          </a:custGeom>
          <a:blipFill>
            <a:blip r:embed="rId5"/>
            <a:stretch>
              <a:fillRect/>
            </a:stretch>
          </a:blipFill>
        </p:spPr>
        <p:txBody>
          <a:bodyPr/>
          <a:lstStyle/>
          <a:p>
            <a:endParaRPr lang="en-US"/>
          </a:p>
        </p:txBody>
      </p:sp>
      <p:sp>
        <p:nvSpPr>
          <p:cNvPr id="6" name="Freeform 6"/>
          <p:cNvSpPr/>
          <p:nvPr/>
        </p:nvSpPr>
        <p:spPr>
          <a:xfrm>
            <a:off x="11387985" y="6437436"/>
            <a:ext cx="6786852" cy="3424462"/>
          </a:xfrm>
          <a:custGeom>
            <a:avLst/>
            <a:gdLst/>
            <a:ahLst/>
            <a:cxnLst/>
            <a:rect l="l" t="t" r="r" b="b"/>
            <a:pathLst>
              <a:path w="6786852" h="3424462">
                <a:moveTo>
                  <a:pt x="0" y="0"/>
                </a:moveTo>
                <a:lnTo>
                  <a:pt x="6786852" y="0"/>
                </a:lnTo>
                <a:lnTo>
                  <a:pt x="6786852" y="3424463"/>
                </a:lnTo>
                <a:lnTo>
                  <a:pt x="0" y="3424463"/>
                </a:lnTo>
                <a:lnTo>
                  <a:pt x="0" y="0"/>
                </a:lnTo>
                <a:close/>
              </a:path>
            </a:pathLst>
          </a:custGeom>
          <a:blipFill>
            <a:blip r:embed="rId6"/>
            <a:stretch>
              <a:fillRect r="-1677"/>
            </a:stretch>
          </a:blipFill>
        </p:spPr>
        <p:txBody>
          <a:bodyPr/>
          <a:lstStyle/>
          <a:p>
            <a:endParaRPr lang="en-US"/>
          </a:p>
        </p:txBody>
      </p:sp>
      <p:sp>
        <p:nvSpPr>
          <p:cNvPr id="7" name="Freeform 7"/>
          <p:cNvSpPr/>
          <p:nvPr/>
        </p:nvSpPr>
        <p:spPr>
          <a:xfrm>
            <a:off x="12820855" y="5462915"/>
            <a:ext cx="4674225" cy="775665"/>
          </a:xfrm>
          <a:custGeom>
            <a:avLst/>
            <a:gdLst/>
            <a:ahLst/>
            <a:cxnLst/>
            <a:rect l="l" t="t" r="r" b="b"/>
            <a:pathLst>
              <a:path w="4674225" h="775665">
                <a:moveTo>
                  <a:pt x="0" y="0"/>
                </a:moveTo>
                <a:lnTo>
                  <a:pt x="4674225" y="0"/>
                </a:lnTo>
                <a:lnTo>
                  <a:pt x="4674225" y="775665"/>
                </a:lnTo>
                <a:lnTo>
                  <a:pt x="0" y="775665"/>
                </a:lnTo>
                <a:lnTo>
                  <a:pt x="0" y="0"/>
                </a:lnTo>
                <a:close/>
              </a:path>
            </a:pathLst>
          </a:custGeom>
          <a:blipFill>
            <a:blip r:embed="rId7"/>
            <a:stretch>
              <a:fillRect/>
            </a:stretch>
          </a:blipFill>
        </p:spPr>
        <p:txBody>
          <a:bodyPr/>
          <a:lstStyle/>
          <a:p>
            <a:endParaRPr lang="en-US"/>
          </a:p>
        </p:txBody>
      </p:sp>
      <p:sp>
        <p:nvSpPr>
          <p:cNvPr id="8" name="Freeform 8"/>
          <p:cNvSpPr/>
          <p:nvPr/>
        </p:nvSpPr>
        <p:spPr>
          <a:xfrm>
            <a:off x="12524208" y="3180389"/>
            <a:ext cx="5650629" cy="2083670"/>
          </a:xfrm>
          <a:custGeom>
            <a:avLst/>
            <a:gdLst/>
            <a:ahLst/>
            <a:cxnLst/>
            <a:rect l="l" t="t" r="r" b="b"/>
            <a:pathLst>
              <a:path w="5650629" h="2083670">
                <a:moveTo>
                  <a:pt x="0" y="0"/>
                </a:moveTo>
                <a:lnTo>
                  <a:pt x="5650629" y="0"/>
                </a:lnTo>
                <a:lnTo>
                  <a:pt x="5650629" y="2083670"/>
                </a:lnTo>
                <a:lnTo>
                  <a:pt x="0" y="208367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12303" y="2055495"/>
            <a:ext cx="5982268" cy="575310"/>
          </a:xfrm>
          <a:prstGeom prst="rect">
            <a:avLst/>
          </a:prstGeom>
        </p:spPr>
        <p:txBody>
          <a:bodyPr lIns="0" tIns="0" rIns="0" bIns="0" rtlCol="0" anchor="t">
            <a:spAutoFit/>
          </a:bodyPr>
          <a:lstStyle/>
          <a:p>
            <a:pPr algn="ctr">
              <a:lnSpc>
                <a:spcPts val="4410"/>
              </a:lnSpc>
              <a:spcBef>
                <a:spcPct val="0"/>
              </a:spcBef>
            </a:pPr>
            <a:r>
              <a:rPr lang="en-US" sz="4200" b="1" u="sng">
                <a:solidFill>
                  <a:srgbClr val="94DDDE"/>
                </a:solidFill>
                <a:latin typeface="Clear Sans Bold"/>
                <a:ea typeface="Clear Sans Bold"/>
                <a:cs typeface="Clear Sans Bold"/>
                <a:sym typeface="Clear Sans Bold"/>
              </a:rPr>
              <a:t>For Customer dataset</a:t>
            </a:r>
          </a:p>
        </p:txBody>
      </p:sp>
      <p:sp>
        <p:nvSpPr>
          <p:cNvPr id="10" name="TextBox 10"/>
          <p:cNvSpPr txBox="1"/>
          <p:nvPr/>
        </p:nvSpPr>
        <p:spPr>
          <a:xfrm>
            <a:off x="663857" y="436206"/>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 (EDA)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4424" y="2431127"/>
            <a:ext cx="4744176" cy="2757553"/>
          </a:xfrm>
          <a:custGeom>
            <a:avLst/>
            <a:gdLst/>
            <a:ahLst/>
            <a:cxnLst/>
            <a:rect l="l" t="t" r="r" b="b"/>
            <a:pathLst>
              <a:path w="4744176" h="2757553">
                <a:moveTo>
                  <a:pt x="0" y="0"/>
                </a:moveTo>
                <a:lnTo>
                  <a:pt x="4744177" y="0"/>
                </a:lnTo>
                <a:lnTo>
                  <a:pt x="4744177" y="2757553"/>
                </a:lnTo>
                <a:lnTo>
                  <a:pt x="0" y="2757553"/>
                </a:lnTo>
                <a:lnTo>
                  <a:pt x="0" y="0"/>
                </a:lnTo>
                <a:close/>
              </a:path>
            </a:pathLst>
          </a:custGeom>
          <a:blipFill>
            <a:blip r:embed="rId2"/>
            <a:stretch>
              <a:fillRect/>
            </a:stretch>
          </a:blipFill>
        </p:spPr>
        <p:txBody>
          <a:bodyPr/>
          <a:lstStyle/>
          <a:p>
            <a:endParaRPr lang="en-US"/>
          </a:p>
        </p:txBody>
      </p:sp>
      <p:sp>
        <p:nvSpPr>
          <p:cNvPr id="3" name="Freeform 3"/>
          <p:cNvSpPr/>
          <p:nvPr/>
        </p:nvSpPr>
        <p:spPr>
          <a:xfrm>
            <a:off x="5174826" y="2426012"/>
            <a:ext cx="8361502" cy="2717488"/>
          </a:xfrm>
          <a:custGeom>
            <a:avLst/>
            <a:gdLst/>
            <a:ahLst/>
            <a:cxnLst/>
            <a:rect l="l" t="t" r="r" b="b"/>
            <a:pathLst>
              <a:path w="8361502" h="2717488">
                <a:moveTo>
                  <a:pt x="0" y="0"/>
                </a:moveTo>
                <a:lnTo>
                  <a:pt x="8361502" y="0"/>
                </a:lnTo>
                <a:lnTo>
                  <a:pt x="8361502" y="2717488"/>
                </a:lnTo>
                <a:lnTo>
                  <a:pt x="0" y="2717488"/>
                </a:lnTo>
                <a:lnTo>
                  <a:pt x="0" y="0"/>
                </a:lnTo>
                <a:close/>
              </a:path>
            </a:pathLst>
          </a:custGeom>
          <a:blipFill>
            <a:blip r:embed="rId3"/>
            <a:stretch>
              <a:fillRect/>
            </a:stretch>
          </a:blipFill>
        </p:spPr>
        <p:txBody>
          <a:bodyPr/>
          <a:lstStyle/>
          <a:p>
            <a:endParaRPr lang="en-US"/>
          </a:p>
        </p:txBody>
      </p:sp>
      <p:sp>
        <p:nvSpPr>
          <p:cNvPr id="4" name="Freeform 4"/>
          <p:cNvSpPr/>
          <p:nvPr/>
        </p:nvSpPr>
        <p:spPr>
          <a:xfrm>
            <a:off x="13812553" y="2388609"/>
            <a:ext cx="4271196" cy="2792294"/>
          </a:xfrm>
          <a:custGeom>
            <a:avLst/>
            <a:gdLst/>
            <a:ahLst/>
            <a:cxnLst/>
            <a:rect l="l" t="t" r="r" b="b"/>
            <a:pathLst>
              <a:path w="4271196" h="2792294">
                <a:moveTo>
                  <a:pt x="0" y="0"/>
                </a:moveTo>
                <a:lnTo>
                  <a:pt x="4271195" y="0"/>
                </a:lnTo>
                <a:lnTo>
                  <a:pt x="4271195" y="2792294"/>
                </a:lnTo>
                <a:lnTo>
                  <a:pt x="0" y="2792294"/>
                </a:lnTo>
                <a:lnTo>
                  <a:pt x="0" y="0"/>
                </a:lnTo>
                <a:close/>
              </a:path>
            </a:pathLst>
          </a:custGeom>
          <a:blipFill>
            <a:blip r:embed="rId4"/>
            <a:stretch>
              <a:fillRect/>
            </a:stretch>
          </a:blipFill>
        </p:spPr>
        <p:txBody>
          <a:bodyPr/>
          <a:lstStyle/>
          <a:p>
            <a:endParaRPr lang="en-US"/>
          </a:p>
        </p:txBody>
      </p:sp>
      <p:sp>
        <p:nvSpPr>
          <p:cNvPr id="5" name="Freeform 5"/>
          <p:cNvSpPr/>
          <p:nvPr/>
        </p:nvSpPr>
        <p:spPr>
          <a:xfrm>
            <a:off x="6190531" y="5648876"/>
            <a:ext cx="5931922" cy="3966973"/>
          </a:xfrm>
          <a:custGeom>
            <a:avLst/>
            <a:gdLst/>
            <a:ahLst/>
            <a:cxnLst/>
            <a:rect l="l" t="t" r="r" b="b"/>
            <a:pathLst>
              <a:path w="5931922" h="3966973">
                <a:moveTo>
                  <a:pt x="0" y="0"/>
                </a:moveTo>
                <a:lnTo>
                  <a:pt x="5931922" y="0"/>
                </a:lnTo>
                <a:lnTo>
                  <a:pt x="5931922" y="3966973"/>
                </a:lnTo>
                <a:lnTo>
                  <a:pt x="0" y="3966973"/>
                </a:lnTo>
                <a:lnTo>
                  <a:pt x="0" y="0"/>
                </a:lnTo>
                <a:close/>
              </a:path>
            </a:pathLst>
          </a:custGeom>
          <a:blipFill>
            <a:blip r:embed="rId5"/>
            <a:stretch>
              <a:fillRect/>
            </a:stretch>
          </a:blipFill>
        </p:spPr>
        <p:txBody>
          <a:bodyPr/>
          <a:lstStyle/>
          <a:p>
            <a:endParaRPr lang="en-US"/>
          </a:p>
        </p:txBody>
      </p:sp>
      <p:sp>
        <p:nvSpPr>
          <p:cNvPr id="6" name="Freeform 6"/>
          <p:cNvSpPr/>
          <p:nvPr/>
        </p:nvSpPr>
        <p:spPr>
          <a:xfrm>
            <a:off x="12262361" y="5621060"/>
            <a:ext cx="5918205" cy="3994789"/>
          </a:xfrm>
          <a:custGeom>
            <a:avLst/>
            <a:gdLst/>
            <a:ahLst/>
            <a:cxnLst/>
            <a:rect l="l" t="t" r="r" b="b"/>
            <a:pathLst>
              <a:path w="5918205" h="3994789">
                <a:moveTo>
                  <a:pt x="0" y="0"/>
                </a:moveTo>
                <a:lnTo>
                  <a:pt x="5918205" y="0"/>
                </a:lnTo>
                <a:lnTo>
                  <a:pt x="5918205" y="3994789"/>
                </a:lnTo>
                <a:lnTo>
                  <a:pt x="0" y="399478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321238" y="1710687"/>
            <a:ext cx="4869293" cy="575310"/>
          </a:xfrm>
          <a:prstGeom prst="rect">
            <a:avLst/>
          </a:prstGeom>
        </p:spPr>
        <p:txBody>
          <a:bodyPr lIns="0" tIns="0" rIns="0" bIns="0" rtlCol="0" anchor="t">
            <a:spAutoFit/>
          </a:bodyPr>
          <a:lstStyle/>
          <a:p>
            <a:pPr algn="ctr">
              <a:lnSpc>
                <a:spcPts val="4410"/>
              </a:lnSpc>
              <a:spcBef>
                <a:spcPct val="0"/>
              </a:spcBef>
            </a:pPr>
            <a:r>
              <a:rPr lang="en-US" sz="4200" b="1">
                <a:solidFill>
                  <a:srgbClr val="94DDDE"/>
                </a:solidFill>
                <a:latin typeface="Clear Sans Bold"/>
                <a:ea typeface="Clear Sans Bold"/>
                <a:cs typeface="Clear Sans Bold"/>
                <a:sym typeface="Clear Sans Bold"/>
              </a:rPr>
              <a:t>EDA for Order</a:t>
            </a:r>
          </a:p>
        </p:txBody>
      </p:sp>
      <p:sp>
        <p:nvSpPr>
          <p:cNvPr id="8" name="TextBox 8"/>
          <p:cNvSpPr txBox="1"/>
          <p:nvPr/>
        </p:nvSpPr>
        <p:spPr>
          <a:xfrm>
            <a:off x="1123950" y="629603"/>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a:t>
            </a:r>
          </a:p>
        </p:txBody>
      </p:sp>
      <p:sp>
        <p:nvSpPr>
          <p:cNvPr id="9" name="Freeform 9"/>
          <p:cNvSpPr/>
          <p:nvPr/>
        </p:nvSpPr>
        <p:spPr>
          <a:xfrm>
            <a:off x="149085" y="5649060"/>
            <a:ext cx="5898571" cy="3966789"/>
          </a:xfrm>
          <a:custGeom>
            <a:avLst/>
            <a:gdLst/>
            <a:ahLst/>
            <a:cxnLst/>
            <a:rect l="l" t="t" r="r" b="b"/>
            <a:pathLst>
              <a:path w="5898571" h="3966789">
                <a:moveTo>
                  <a:pt x="0" y="0"/>
                </a:moveTo>
                <a:lnTo>
                  <a:pt x="5898571" y="0"/>
                </a:lnTo>
                <a:lnTo>
                  <a:pt x="5898571" y="3966789"/>
                </a:lnTo>
                <a:lnTo>
                  <a:pt x="0" y="3966789"/>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70735" y="3349158"/>
            <a:ext cx="8551504" cy="1358180"/>
          </a:xfrm>
          <a:custGeom>
            <a:avLst/>
            <a:gdLst/>
            <a:ahLst/>
            <a:cxnLst/>
            <a:rect l="l" t="t" r="r" b="b"/>
            <a:pathLst>
              <a:path w="8551504" h="1358180">
                <a:moveTo>
                  <a:pt x="0" y="0"/>
                </a:moveTo>
                <a:lnTo>
                  <a:pt x="8551504" y="0"/>
                </a:lnTo>
                <a:lnTo>
                  <a:pt x="8551504" y="1358180"/>
                </a:lnTo>
                <a:lnTo>
                  <a:pt x="0" y="1358180"/>
                </a:lnTo>
                <a:lnTo>
                  <a:pt x="0" y="0"/>
                </a:lnTo>
                <a:close/>
              </a:path>
            </a:pathLst>
          </a:custGeom>
          <a:blipFill>
            <a:blip r:embed="rId2"/>
            <a:stretch>
              <a:fillRect/>
            </a:stretch>
          </a:blipFill>
        </p:spPr>
        <p:txBody>
          <a:bodyPr/>
          <a:lstStyle/>
          <a:p>
            <a:endParaRPr lang="en-US"/>
          </a:p>
        </p:txBody>
      </p:sp>
      <p:sp>
        <p:nvSpPr>
          <p:cNvPr id="3" name="Freeform 3"/>
          <p:cNvSpPr/>
          <p:nvPr/>
        </p:nvSpPr>
        <p:spPr>
          <a:xfrm>
            <a:off x="270735" y="5143500"/>
            <a:ext cx="8551504" cy="4243684"/>
          </a:xfrm>
          <a:custGeom>
            <a:avLst/>
            <a:gdLst/>
            <a:ahLst/>
            <a:cxnLst/>
            <a:rect l="l" t="t" r="r" b="b"/>
            <a:pathLst>
              <a:path w="8551504" h="4243684">
                <a:moveTo>
                  <a:pt x="0" y="0"/>
                </a:moveTo>
                <a:lnTo>
                  <a:pt x="8551504" y="0"/>
                </a:lnTo>
                <a:lnTo>
                  <a:pt x="8551504" y="4243684"/>
                </a:lnTo>
                <a:lnTo>
                  <a:pt x="0" y="4243684"/>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3311747"/>
            <a:ext cx="8853095" cy="6075436"/>
          </a:xfrm>
          <a:custGeom>
            <a:avLst/>
            <a:gdLst/>
            <a:ahLst/>
            <a:cxnLst/>
            <a:rect l="l" t="t" r="r" b="b"/>
            <a:pathLst>
              <a:path w="8853095" h="6075436">
                <a:moveTo>
                  <a:pt x="0" y="0"/>
                </a:moveTo>
                <a:lnTo>
                  <a:pt x="8853095" y="0"/>
                </a:lnTo>
                <a:lnTo>
                  <a:pt x="8853095" y="6075437"/>
                </a:lnTo>
                <a:lnTo>
                  <a:pt x="0" y="607543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621450" y="2414672"/>
            <a:ext cx="4869293" cy="575310"/>
          </a:xfrm>
          <a:prstGeom prst="rect">
            <a:avLst/>
          </a:prstGeom>
        </p:spPr>
        <p:txBody>
          <a:bodyPr lIns="0" tIns="0" rIns="0" bIns="0" rtlCol="0" anchor="t">
            <a:spAutoFit/>
          </a:bodyPr>
          <a:lstStyle/>
          <a:p>
            <a:pPr algn="ctr">
              <a:lnSpc>
                <a:spcPts val="4410"/>
              </a:lnSpc>
              <a:spcBef>
                <a:spcPct val="0"/>
              </a:spcBef>
            </a:pPr>
            <a:r>
              <a:rPr lang="en-US" sz="4200" b="1">
                <a:solidFill>
                  <a:srgbClr val="94DDDE"/>
                </a:solidFill>
                <a:latin typeface="Clear Sans Bold"/>
                <a:ea typeface="Clear Sans Bold"/>
                <a:cs typeface="Clear Sans Bold"/>
                <a:sym typeface="Clear Sans Bold"/>
              </a:rPr>
              <a:t>EDA for Order</a:t>
            </a:r>
          </a:p>
        </p:txBody>
      </p:sp>
      <p:sp>
        <p:nvSpPr>
          <p:cNvPr id="6" name="TextBox 6"/>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87834" y="3695216"/>
            <a:ext cx="17712331" cy="6155035"/>
          </a:xfrm>
          <a:custGeom>
            <a:avLst/>
            <a:gdLst/>
            <a:ahLst/>
            <a:cxnLst/>
            <a:rect l="l" t="t" r="r" b="b"/>
            <a:pathLst>
              <a:path w="17712331" h="6155035">
                <a:moveTo>
                  <a:pt x="0" y="0"/>
                </a:moveTo>
                <a:lnTo>
                  <a:pt x="17712332" y="0"/>
                </a:lnTo>
                <a:lnTo>
                  <a:pt x="17712332" y="6155035"/>
                </a:lnTo>
                <a:lnTo>
                  <a:pt x="0" y="615503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346526" y="2814287"/>
            <a:ext cx="4869293" cy="575310"/>
          </a:xfrm>
          <a:prstGeom prst="rect">
            <a:avLst/>
          </a:prstGeom>
        </p:spPr>
        <p:txBody>
          <a:bodyPr lIns="0" tIns="0" rIns="0" bIns="0" rtlCol="0" anchor="t">
            <a:spAutoFit/>
          </a:bodyPr>
          <a:lstStyle/>
          <a:p>
            <a:pPr algn="ctr">
              <a:lnSpc>
                <a:spcPts val="4410"/>
              </a:lnSpc>
              <a:spcBef>
                <a:spcPct val="0"/>
              </a:spcBef>
            </a:pPr>
            <a:r>
              <a:rPr lang="en-US" sz="4200" b="1">
                <a:solidFill>
                  <a:srgbClr val="94DDDE"/>
                </a:solidFill>
                <a:latin typeface="Clear Sans Bold"/>
                <a:ea typeface="Clear Sans Bold"/>
                <a:cs typeface="Clear Sans Bold"/>
                <a:sym typeface="Clear Sans Bold"/>
              </a:rPr>
              <a:t>EDA for Fraud Label</a:t>
            </a:r>
          </a:p>
        </p:txBody>
      </p:sp>
      <p:sp>
        <p:nvSpPr>
          <p:cNvPr id="4" name="TextBox 4"/>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752144" y="1028700"/>
            <a:ext cx="14783713" cy="9258300"/>
          </a:xfrm>
          <a:custGeom>
            <a:avLst/>
            <a:gdLst/>
            <a:ahLst/>
            <a:cxnLst/>
            <a:rect l="l" t="t" r="r" b="b"/>
            <a:pathLst>
              <a:path w="14783713" h="9258300">
                <a:moveTo>
                  <a:pt x="0" y="0"/>
                </a:moveTo>
                <a:lnTo>
                  <a:pt x="14783712" y="0"/>
                </a:lnTo>
                <a:lnTo>
                  <a:pt x="14783712" y="9258300"/>
                </a:lnTo>
                <a:lnTo>
                  <a:pt x="0" y="9258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9813" y="144780"/>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Interactive Tableau 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123950" y="8572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Conclusion</a:t>
            </a:r>
          </a:p>
        </p:txBody>
      </p:sp>
      <p:sp>
        <p:nvSpPr>
          <p:cNvPr id="3" name="TextBox 3"/>
          <p:cNvSpPr txBox="1"/>
          <p:nvPr/>
        </p:nvSpPr>
        <p:spPr>
          <a:xfrm>
            <a:off x="264087" y="1007745"/>
            <a:ext cx="8879913" cy="8752035"/>
          </a:xfrm>
          <a:prstGeom prst="rect">
            <a:avLst/>
          </a:prstGeom>
        </p:spPr>
        <p:txBody>
          <a:bodyPr lIns="0" tIns="0" rIns="0" bIns="0" rtlCol="0" anchor="t">
            <a:spAutoFit/>
          </a:bodyPr>
          <a:lstStyle/>
          <a:p>
            <a:pPr algn="l">
              <a:lnSpc>
                <a:spcPts val="2939"/>
              </a:lnSpc>
            </a:pPr>
            <a:r>
              <a:rPr lang="en-US" sz="2799" b="1" u="sng" dirty="0">
                <a:solidFill>
                  <a:srgbClr val="94DDDE"/>
                </a:solidFill>
                <a:latin typeface="Clear Sans Bold"/>
                <a:ea typeface="Clear Sans Bold"/>
                <a:cs typeface="Clear Sans Bold"/>
                <a:sym typeface="Clear Sans Bold"/>
              </a:rPr>
              <a:t>Technical Skills</a:t>
            </a:r>
          </a:p>
          <a:p>
            <a:pPr marL="442347" lvl="1" indent="-221173" algn="l">
              <a:lnSpc>
                <a:spcPts val="2151"/>
              </a:lnSpc>
              <a:buAutoNum type="arabicPeriod"/>
            </a:pPr>
            <a:r>
              <a:rPr lang="en-US" sz="2048" b="1" dirty="0">
                <a:solidFill>
                  <a:srgbClr val="94DDDE"/>
                </a:solidFill>
                <a:latin typeface="Clear Sans Bold"/>
                <a:ea typeface="Clear Sans Bold"/>
                <a:cs typeface="Clear Sans Bold"/>
                <a:sym typeface="Clear Sans Bold"/>
              </a:rPr>
              <a:t>SQL Proficiency:</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Expertise in designing relational databases, writing complex queries, and implementing schemas.</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Skilled in creating ER diagrams for real-world datasets.</a:t>
            </a:r>
          </a:p>
          <a:p>
            <a:pPr marL="442347" lvl="1" indent="-221173" algn="l">
              <a:lnSpc>
                <a:spcPts val="2151"/>
              </a:lnSpc>
              <a:spcBef>
                <a:spcPct val="0"/>
              </a:spcBef>
              <a:buAutoNum type="arabicPeriod"/>
            </a:pPr>
            <a:r>
              <a:rPr lang="en-US" sz="2048" b="1" dirty="0">
                <a:solidFill>
                  <a:srgbClr val="94DDDE"/>
                </a:solidFill>
                <a:latin typeface="Clear Sans Bold"/>
                <a:ea typeface="Clear Sans Bold"/>
                <a:cs typeface="Clear Sans Bold"/>
                <a:sym typeface="Clear Sans Bold"/>
              </a:rPr>
              <a:t>ETL Workflow:</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Built ETL pipelines for seamless data transfer between SQL and Python.</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Proficient in Python libraries like pandas, </a:t>
            </a:r>
            <a:r>
              <a:rPr lang="en-US" sz="2048" b="1" dirty="0" err="1">
                <a:solidFill>
                  <a:srgbClr val="94DDDE"/>
                </a:solidFill>
                <a:latin typeface="Clear Sans Bold"/>
                <a:ea typeface="Clear Sans Bold"/>
                <a:cs typeface="Clear Sans Bold"/>
                <a:sym typeface="Clear Sans Bold"/>
              </a:rPr>
              <a:t>SQLAlchemy</a:t>
            </a:r>
            <a:r>
              <a:rPr lang="en-US" sz="2048" b="1" dirty="0">
                <a:solidFill>
                  <a:srgbClr val="94DDDE"/>
                </a:solidFill>
                <a:latin typeface="Clear Sans Bold"/>
                <a:ea typeface="Clear Sans Bold"/>
                <a:cs typeface="Clear Sans Bold"/>
                <a:sym typeface="Clear Sans Bold"/>
              </a:rPr>
              <a:t>, and </a:t>
            </a:r>
            <a:r>
              <a:rPr lang="en-US" sz="2048" b="1" dirty="0" err="1">
                <a:solidFill>
                  <a:srgbClr val="94DDDE"/>
                </a:solidFill>
                <a:latin typeface="Clear Sans Bold"/>
                <a:ea typeface="Clear Sans Bold"/>
                <a:cs typeface="Clear Sans Bold"/>
                <a:sym typeface="Clear Sans Bold"/>
              </a:rPr>
              <a:t>pyodbc</a:t>
            </a:r>
            <a:r>
              <a:rPr lang="en-US" sz="2048" b="1" dirty="0">
                <a:solidFill>
                  <a:srgbClr val="94DDDE"/>
                </a:solidFill>
                <a:latin typeface="Clear Sans Bold"/>
                <a:ea typeface="Clear Sans Bold"/>
                <a:cs typeface="Clear Sans Bold"/>
                <a:sym typeface="Clear Sans Bold"/>
              </a:rPr>
              <a:t>.</a:t>
            </a:r>
          </a:p>
          <a:p>
            <a:pPr marL="442347" lvl="1" indent="-221173" algn="l">
              <a:lnSpc>
                <a:spcPts val="2151"/>
              </a:lnSpc>
              <a:spcBef>
                <a:spcPct val="0"/>
              </a:spcBef>
              <a:buAutoNum type="arabicPeriod"/>
            </a:pPr>
            <a:r>
              <a:rPr lang="en-US" sz="2048" b="1" dirty="0">
                <a:solidFill>
                  <a:srgbClr val="94DDDE"/>
                </a:solidFill>
                <a:latin typeface="Clear Sans Bold"/>
                <a:ea typeface="Clear Sans Bold"/>
                <a:cs typeface="Clear Sans Bold"/>
                <a:sym typeface="Clear Sans Bold"/>
              </a:rPr>
              <a:t>Data Preprocessing and Analysis:</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Mastered data cleaning techniques to address missing values, outliers, and inconsistencies.</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Conducted exploratory data analysis (EDA) to detect fraudulent patterns.</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Created visualizations using Seaborn and Matplotlib to communicate insights.</a:t>
            </a:r>
          </a:p>
          <a:p>
            <a:pPr marL="442347" lvl="1" indent="-221173" algn="l">
              <a:lnSpc>
                <a:spcPts val="2151"/>
              </a:lnSpc>
              <a:spcBef>
                <a:spcPct val="0"/>
              </a:spcBef>
              <a:buAutoNum type="arabicPeriod"/>
            </a:pPr>
            <a:r>
              <a:rPr lang="en-US" sz="2048" b="1" dirty="0">
                <a:solidFill>
                  <a:srgbClr val="94DDDE"/>
                </a:solidFill>
                <a:latin typeface="Clear Sans Bold"/>
                <a:ea typeface="Clear Sans Bold"/>
                <a:cs typeface="Clear Sans Bold"/>
                <a:sym typeface="Clear Sans Bold"/>
              </a:rPr>
              <a:t>Interactive Dashboards:</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Experienced in Tableau/Power BI for building actionable and user-friendly dashboards.</a:t>
            </a:r>
          </a:p>
          <a:p>
            <a:pPr algn="l">
              <a:lnSpc>
                <a:spcPts val="2151"/>
              </a:lnSpc>
              <a:spcBef>
                <a:spcPct val="0"/>
              </a:spcBef>
            </a:pPr>
            <a:endParaRPr lang="en-US" sz="2048" b="1" dirty="0">
              <a:solidFill>
                <a:srgbClr val="94DDDE"/>
              </a:solidFill>
              <a:latin typeface="Clear Sans Bold"/>
              <a:ea typeface="Clear Sans Bold"/>
              <a:cs typeface="Clear Sans Bold"/>
              <a:sym typeface="Clear Sans Bold"/>
            </a:endParaRPr>
          </a:p>
          <a:p>
            <a:pPr algn="l">
              <a:lnSpc>
                <a:spcPts val="2939"/>
              </a:lnSpc>
              <a:spcBef>
                <a:spcPct val="0"/>
              </a:spcBef>
            </a:pPr>
            <a:r>
              <a:rPr lang="en-US" sz="2799" b="1" u="sng" dirty="0">
                <a:solidFill>
                  <a:srgbClr val="94DDDE"/>
                </a:solidFill>
                <a:latin typeface="Clear Sans Bold"/>
                <a:ea typeface="Clear Sans Bold"/>
                <a:cs typeface="Clear Sans Bold"/>
                <a:sym typeface="Clear Sans Bold"/>
              </a:rPr>
              <a:t>Project Management</a:t>
            </a:r>
          </a:p>
          <a:p>
            <a:pPr marL="442347" lvl="1" indent="-221173" algn="l">
              <a:lnSpc>
                <a:spcPts val="2151"/>
              </a:lnSpc>
              <a:spcBef>
                <a:spcPct val="0"/>
              </a:spcBef>
              <a:buAutoNum type="arabicPeriod"/>
            </a:pPr>
            <a:r>
              <a:rPr lang="en-US" sz="2048" b="1" dirty="0">
                <a:solidFill>
                  <a:srgbClr val="94DDDE"/>
                </a:solidFill>
                <a:latin typeface="Clear Sans Bold"/>
                <a:ea typeface="Clear Sans Bold"/>
                <a:cs typeface="Clear Sans Bold"/>
                <a:sym typeface="Clear Sans Bold"/>
              </a:rPr>
              <a:t>Agile Methodology:</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Practiced Agile workflows with user stories, sprints, and scrum meetings.</a:t>
            </a:r>
          </a:p>
          <a:p>
            <a:pPr marL="442347" lvl="1" indent="-221173" algn="l">
              <a:lnSpc>
                <a:spcPts val="2151"/>
              </a:lnSpc>
              <a:spcBef>
                <a:spcPct val="0"/>
              </a:spcBef>
              <a:buAutoNum type="arabicPeriod"/>
            </a:pPr>
            <a:r>
              <a:rPr lang="en-US" sz="2048" b="1" dirty="0">
                <a:solidFill>
                  <a:srgbClr val="94DDDE"/>
                </a:solidFill>
                <a:latin typeface="Clear Sans Bold"/>
                <a:ea typeface="Clear Sans Bold"/>
                <a:cs typeface="Clear Sans Bold"/>
                <a:sym typeface="Clear Sans Bold"/>
              </a:rPr>
              <a:t>Team Collaboration:</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Strengthened teamwork through task delegation and effective communication.</a:t>
            </a:r>
          </a:p>
          <a:p>
            <a:pPr marL="442347" lvl="1" indent="-221173" algn="l">
              <a:lnSpc>
                <a:spcPts val="2151"/>
              </a:lnSpc>
              <a:spcBef>
                <a:spcPct val="0"/>
              </a:spcBef>
              <a:buAutoNum type="arabicPeriod"/>
            </a:pPr>
            <a:r>
              <a:rPr lang="en-US" sz="2048" b="1" dirty="0">
                <a:solidFill>
                  <a:srgbClr val="94DDDE"/>
                </a:solidFill>
                <a:latin typeface="Clear Sans Bold"/>
                <a:ea typeface="Clear Sans Bold"/>
                <a:cs typeface="Clear Sans Bold"/>
                <a:sym typeface="Clear Sans Bold"/>
              </a:rPr>
              <a:t>Time Management:</a:t>
            </a:r>
          </a:p>
          <a:p>
            <a:pPr marL="884693" lvl="2" indent="-294898" algn="l">
              <a:lnSpc>
                <a:spcPts val="2151"/>
              </a:lnSpc>
              <a:spcBef>
                <a:spcPct val="0"/>
              </a:spcBef>
              <a:buFont typeface="Arial"/>
              <a:buChar char="⚬"/>
            </a:pPr>
            <a:r>
              <a:rPr lang="en-US" sz="2048" b="1" dirty="0">
                <a:solidFill>
                  <a:srgbClr val="94DDDE"/>
                </a:solidFill>
                <a:latin typeface="Clear Sans Bold"/>
                <a:ea typeface="Clear Sans Bold"/>
                <a:cs typeface="Clear Sans Bold"/>
                <a:sym typeface="Clear Sans Bold"/>
              </a:rPr>
              <a:t>Balanced academic and project goals using disciplined scheduling and realistic goal setting.</a:t>
            </a:r>
          </a:p>
          <a:p>
            <a:pPr algn="l">
              <a:lnSpc>
                <a:spcPts val="2151"/>
              </a:lnSpc>
              <a:spcBef>
                <a:spcPct val="0"/>
              </a:spcBef>
            </a:pPr>
            <a:endParaRPr lang="en-US" sz="2048" b="1" dirty="0">
              <a:solidFill>
                <a:srgbClr val="94DDDE"/>
              </a:solidFill>
              <a:latin typeface="Clear Sans Bold"/>
              <a:ea typeface="Clear Sans Bold"/>
              <a:cs typeface="Clear Sans Bold"/>
              <a:sym typeface="Clear Sans Bold"/>
            </a:endParaRPr>
          </a:p>
        </p:txBody>
      </p:sp>
      <p:sp>
        <p:nvSpPr>
          <p:cNvPr id="4" name="TextBox 4"/>
          <p:cNvSpPr txBox="1"/>
          <p:nvPr/>
        </p:nvSpPr>
        <p:spPr>
          <a:xfrm>
            <a:off x="9444438" y="1066800"/>
            <a:ext cx="8862612" cy="9984082"/>
          </a:xfrm>
          <a:prstGeom prst="rect">
            <a:avLst/>
          </a:prstGeom>
        </p:spPr>
        <p:txBody>
          <a:bodyPr lIns="0" tIns="0" rIns="0" bIns="0" rtlCol="0" anchor="t">
            <a:spAutoFit/>
          </a:bodyPr>
          <a:lstStyle/>
          <a:p>
            <a:pPr algn="l">
              <a:lnSpc>
                <a:spcPts val="2938"/>
              </a:lnSpc>
            </a:pPr>
            <a:r>
              <a:rPr lang="en-US" sz="2798" b="1" u="sng">
                <a:solidFill>
                  <a:srgbClr val="94DDDE"/>
                </a:solidFill>
                <a:latin typeface="Clear Sans Bold"/>
                <a:ea typeface="Clear Sans Bold"/>
                <a:cs typeface="Clear Sans Bold"/>
                <a:sym typeface="Clear Sans Bold"/>
              </a:rPr>
              <a:t>Fraud Analysis Insights</a:t>
            </a:r>
          </a:p>
          <a:p>
            <a:pPr algn="l">
              <a:lnSpc>
                <a:spcPts val="2938"/>
              </a:lnSpc>
            </a:pPr>
            <a:endParaRPr lang="en-US" sz="2798" b="1" u="sng">
              <a:solidFill>
                <a:srgbClr val="94DDDE"/>
              </a:solidFill>
              <a:latin typeface="Clear Sans Bold"/>
              <a:ea typeface="Clear Sans Bold"/>
              <a:cs typeface="Clear Sans Bold"/>
              <a:sym typeface="Clear Sans Bold"/>
            </a:endParaRP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Fraud Pattern Identification:</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Detected fraud indicators like refund rates, cancellations, and payment anomalies.</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Leveraged behavioral and transactional data for comprehensive fraud detection.</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Data-Driven Decisions:</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Supported fraud mitigation through data insights integrated into business strategies.</a:t>
            </a: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938"/>
              </a:lnSpc>
            </a:pPr>
            <a:r>
              <a:rPr lang="en-US" sz="2798" b="1" u="sng">
                <a:solidFill>
                  <a:srgbClr val="94DDDE"/>
                </a:solidFill>
                <a:latin typeface="Clear Sans Bold"/>
                <a:ea typeface="Clear Sans Bold"/>
                <a:cs typeface="Clear Sans Bold"/>
                <a:sym typeface="Clear Sans Bold"/>
              </a:rPr>
              <a:t>Lessons Learned</a:t>
            </a:r>
          </a:p>
          <a:p>
            <a:pPr algn="l">
              <a:lnSpc>
                <a:spcPts val="2938"/>
              </a:lnSpc>
            </a:pPr>
            <a:endParaRPr lang="en-US" sz="2798" b="1" u="sng">
              <a:solidFill>
                <a:srgbClr val="94DDDE"/>
              </a:solidFill>
              <a:latin typeface="Clear Sans Bold"/>
              <a:ea typeface="Clear Sans Bold"/>
              <a:cs typeface="Clear Sans Bold"/>
              <a:sym typeface="Clear Sans Bold"/>
            </a:endParaRP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Data Quality:</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Highlighted the critical role of data quality in accurate analysis and model performance.</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Collaboration:</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Understood the importance of effective teamwork in achieving project success.</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Iterative Improvement:</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Appreciated iterative refinement for enhancing analysis and outputs.</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End-to-End Workflow:</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Gained comprehensive knowledge of the data science workflow, from database creation to dashboard deployment.</a:t>
            </a: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spcBef>
                <a:spcPct val="0"/>
              </a:spcBef>
            </a:pPr>
            <a:endParaRPr lang="en-US" sz="2398" b="1">
              <a:solidFill>
                <a:srgbClr val="94DDDE"/>
              </a:solidFill>
              <a:latin typeface="Clear Sans Bold"/>
              <a:ea typeface="Clear Sans Bold"/>
              <a:cs typeface="Clear Sans Bold"/>
              <a:sym typeface="Clear Sans Bold"/>
            </a:endParaRPr>
          </a:p>
        </p:txBody>
      </p:sp>
      <p:sp>
        <p:nvSpPr>
          <p:cNvPr id="5" name="AutoShape 5"/>
          <p:cNvSpPr/>
          <p:nvPr/>
        </p:nvSpPr>
        <p:spPr>
          <a:xfrm flipH="1">
            <a:off x="9191625" y="969645"/>
            <a:ext cx="0" cy="9317355"/>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950595"/>
            <a:ext cx="18307050"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6743700"/>
            <a:ext cx="91440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8" name="AutoShape 8"/>
          <p:cNvSpPr/>
          <p:nvPr/>
        </p:nvSpPr>
        <p:spPr>
          <a:xfrm>
            <a:off x="9239250" y="5124450"/>
            <a:ext cx="9144000"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6" name="Table 6"/>
          <p:cNvGraphicFramePr>
            <a:graphicFrameLocks noGrp="1"/>
          </p:cNvGraphicFramePr>
          <p:nvPr>
            <p:extLst>
              <p:ext uri="{D42A27DB-BD31-4B8C-83A1-F6EECF244321}">
                <p14:modId xmlns:p14="http://schemas.microsoft.com/office/powerpoint/2010/main" val="1252594426"/>
              </p:ext>
            </p:extLst>
          </p:nvPr>
        </p:nvGraphicFramePr>
        <p:xfrm>
          <a:off x="8627676" y="300209"/>
          <a:ext cx="8900153" cy="8334376"/>
        </p:xfrm>
        <a:graphic>
          <a:graphicData uri="http://schemas.openxmlformats.org/drawingml/2006/table">
            <a:tbl>
              <a:tblPr/>
              <a:tblGrid>
                <a:gridCol w="8900153">
                  <a:extLst>
                    <a:ext uri="{9D8B030D-6E8A-4147-A177-3AD203B41FA5}">
                      <a16:colId xmlns:a16="http://schemas.microsoft.com/office/drawing/2014/main" val="20000"/>
                    </a:ext>
                  </a:extLst>
                </a:gridCol>
              </a:tblGrid>
              <a:tr h="2093196">
                <a:tc>
                  <a:txBody>
                    <a:bodyPr/>
                    <a:lstStyle/>
                    <a:p>
                      <a:pPr algn="l">
                        <a:lnSpc>
                          <a:spcPts val="11340"/>
                        </a:lnSpc>
                        <a:defRPr/>
                      </a:pPr>
                      <a:r>
                        <a:rPr lang="en-US" sz="8100" b="1">
                          <a:solidFill>
                            <a:srgbClr val="F7B4A7"/>
                          </a:solidFill>
                          <a:latin typeface="Clear Sans Bold"/>
                          <a:ea typeface="Clear Sans Bold"/>
                          <a:cs typeface="Clear Sans Bold"/>
                          <a:sym typeface="Clear Sans Bold"/>
                        </a:rPr>
                        <a:t>Agenda</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565096">
                <a:tc>
                  <a:txBody>
                    <a:bodyPr/>
                    <a:lstStyle/>
                    <a:p>
                      <a:pPr algn="l">
                        <a:lnSpc>
                          <a:spcPts val="4060"/>
                        </a:lnSpc>
                        <a:defRPr/>
                      </a:pPr>
                      <a:r>
                        <a:rPr lang="en-US" sz="2900">
                          <a:solidFill>
                            <a:srgbClr val="94DDDE"/>
                          </a:solidFill>
                          <a:latin typeface="Clear Sans"/>
                          <a:ea typeface="Clear Sans"/>
                          <a:cs typeface="Clear Sans"/>
                          <a:sym typeface="Clear Sans"/>
                        </a:rPr>
                        <a:t>KEY TOPICS DISCUSSED IN </a:t>
                      </a:r>
                      <a:endParaRPr lang="en-US" sz="1100"/>
                    </a:p>
                    <a:p>
                      <a:pPr algn="l">
                        <a:lnSpc>
                          <a:spcPts val="4060"/>
                        </a:lnSpc>
                      </a:pPr>
                      <a:r>
                        <a:rPr lang="en-US" sz="2900">
                          <a:solidFill>
                            <a:srgbClr val="94DDDE"/>
                          </a:solidFill>
                          <a:latin typeface="Clear Sans"/>
                          <a:ea typeface="Clear Sans"/>
                          <a:cs typeface="Clear Sans"/>
                          <a:sym typeface="Clear Sans"/>
                        </a:rPr>
                        <a:t>THIS PRESENTATION</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4676084">
                <a:tc>
                  <a:txBody>
                    <a:bodyPr/>
                    <a:lstStyle/>
                    <a:p>
                      <a:pPr marL="626111" lvl="1" indent="-313055" algn="l">
                        <a:lnSpc>
                          <a:spcPts val="4060"/>
                        </a:lnSpc>
                        <a:buFont typeface="Arial"/>
                        <a:buChar char="•"/>
                        <a:defRPr/>
                      </a:pPr>
                      <a:r>
                        <a:rPr lang="en-US" sz="2900" dirty="0">
                          <a:solidFill>
                            <a:srgbClr val="94DDDE"/>
                          </a:solidFill>
                          <a:latin typeface="Clear Sans"/>
                          <a:ea typeface="Clear Sans"/>
                          <a:cs typeface="Clear Sans"/>
                          <a:sym typeface="Clear Sans"/>
                        </a:rPr>
                        <a:t>Introduction</a:t>
                      </a:r>
                      <a:endParaRPr lang="en-US" sz="1100" dirty="0"/>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Our Objective </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Data Cleaning and Preprocessing</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Database Creation &amp; SQL Queries</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ETL pipeline</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Exploratory Data Analysis</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Interactive Tableau Dashboard</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Conclusion</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10990" y="1909576"/>
            <a:ext cx="12670156" cy="883920"/>
          </a:xfrm>
          <a:prstGeom prst="rect">
            <a:avLst/>
          </a:prstGeom>
        </p:spPr>
        <p:txBody>
          <a:bodyPr lIns="0" tIns="0" rIns="0" bIns="0" rtlCol="0" anchor="t">
            <a:spAutoFit/>
          </a:bodyPr>
          <a:lstStyle/>
          <a:p>
            <a:pPr algn="l">
              <a:lnSpc>
                <a:spcPts val="6719"/>
              </a:lnSpc>
            </a:pPr>
            <a:r>
              <a:rPr lang="en-US" sz="6399" b="1">
                <a:solidFill>
                  <a:srgbClr val="31356E"/>
                </a:solidFill>
                <a:latin typeface="Clear Sans Bold"/>
                <a:ea typeface="Clear Sans Bold"/>
                <a:cs typeface="Clear Sans Bold"/>
                <a:sym typeface="Clear Sans Bold"/>
              </a:rPr>
              <a:t>SP-Buy Fraud Detection Analysis</a:t>
            </a:r>
          </a:p>
        </p:txBody>
      </p:sp>
      <p:sp>
        <p:nvSpPr>
          <p:cNvPr id="4" name="TextBox 4"/>
          <p:cNvSpPr txBox="1"/>
          <p:nvPr/>
        </p:nvSpPr>
        <p:spPr>
          <a:xfrm>
            <a:off x="1289352" y="3382645"/>
            <a:ext cx="12139240" cy="3818255"/>
          </a:xfrm>
          <a:prstGeom prst="rect">
            <a:avLst/>
          </a:prstGeom>
        </p:spPr>
        <p:txBody>
          <a:bodyPr lIns="0" tIns="0" rIns="0" bIns="0" rtlCol="0" anchor="t">
            <a:spAutoFit/>
          </a:bodyPr>
          <a:lstStyle/>
          <a:p>
            <a:pPr algn="l">
              <a:lnSpc>
                <a:spcPts val="4480"/>
              </a:lnSpc>
            </a:pPr>
            <a:r>
              <a:rPr lang="en-US" sz="3200">
                <a:solidFill>
                  <a:srgbClr val="2B4B82"/>
                </a:solidFill>
                <a:latin typeface="Clear Sans"/>
                <a:ea typeface="Clear Sans"/>
                <a:cs typeface="Clear Sans"/>
                <a:sym typeface="Clear Sans"/>
              </a:rPr>
              <a:t>We are a </a:t>
            </a:r>
            <a:r>
              <a:rPr lang="en-US" sz="3200" b="1">
                <a:solidFill>
                  <a:srgbClr val="2B4B82"/>
                </a:solidFill>
                <a:latin typeface="Clear Sans Bold"/>
                <a:ea typeface="Clear Sans Bold"/>
                <a:cs typeface="Clear Sans Bold"/>
                <a:sym typeface="Clear Sans Bold"/>
              </a:rPr>
              <a:t>SCRUM team</a:t>
            </a:r>
            <a:r>
              <a:rPr lang="en-US" sz="3200">
                <a:solidFill>
                  <a:srgbClr val="2B4B82"/>
                </a:solidFill>
                <a:latin typeface="Clear Sans"/>
                <a:ea typeface="Clear Sans"/>
                <a:cs typeface="Clear Sans"/>
                <a:sym typeface="Clear Sans"/>
              </a:rPr>
              <a:t> working in </a:t>
            </a:r>
            <a:r>
              <a:rPr lang="en-US" sz="3200" b="1">
                <a:solidFill>
                  <a:srgbClr val="2B4B82"/>
                </a:solidFill>
                <a:latin typeface="Clear Sans Bold"/>
                <a:ea typeface="Clear Sans Bold"/>
                <a:cs typeface="Clear Sans Bold"/>
                <a:sym typeface="Clear Sans Bold"/>
              </a:rPr>
              <a:t>SP-buy development</a:t>
            </a:r>
            <a:r>
              <a:rPr lang="en-US" sz="3200">
                <a:solidFill>
                  <a:srgbClr val="2B4B82"/>
                </a:solidFill>
                <a:latin typeface="Clear Sans"/>
                <a:ea typeface="Clear Sans"/>
                <a:cs typeface="Clear Sans"/>
                <a:sym typeface="Clear Sans"/>
              </a:rPr>
              <a:t> </a:t>
            </a:r>
          </a:p>
          <a:p>
            <a:pPr algn="l">
              <a:lnSpc>
                <a:spcPts val="4480"/>
              </a:lnSpc>
            </a:pPr>
            <a:r>
              <a:rPr lang="en-US" sz="3200">
                <a:solidFill>
                  <a:srgbClr val="2B4B82"/>
                </a:solidFill>
                <a:latin typeface="Clear Sans"/>
                <a:ea typeface="Clear Sans"/>
                <a:cs typeface="Clear Sans"/>
                <a:sym typeface="Clear Sans"/>
              </a:rPr>
              <a:t>With: </a:t>
            </a:r>
          </a:p>
          <a:p>
            <a:pPr algn="l">
              <a:lnSpc>
                <a:spcPts val="4480"/>
              </a:lnSpc>
            </a:pPr>
            <a:r>
              <a:rPr lang="en-US" sz="3200">
                <a:solidFill>
                  <a:srgbClr val="2B4B82"/>
                </a:solidFill>
                <a:latin typeface="Clear Sans"/>
                <a:ea typeface="Clear Sans"/>
                <a:cs typeface="Clear Sans"/>
                <a:sym typeface="Clear Sans"/>
              </a:rPr>
              <a:t>- </a:t>
            </a:r>
            <a:r>
              <a:rPr lang="en-US" sz="3200" b="1">
                <a:solidFill>
                  <a:srgbClr val="2B4B82"/>
                </a:solidFill>
                <a:latin typeface="Clear Sans Bold"/>
                <a:ea typeface="Clear Sans Bold"/>
                <a:cs typeface="Clear Sans Bold"/>
                <a:sym typeface="Clear Sans Bold"/>
              </a:rPr>
              <a:t>Yip Khai</a:t>
            </a:r>
            <a:r>
              <a:rPr lang="en-US" sz="3200">
                <a:solidFill>
                  <a:srgbClr val="2B4B82"/>
                </a:solidFill>
                <a:latin typeface="Clear Sans"/>
                <a:ea typeface="Clear Sans"/>
                <a:cs typeface="Clear Sans"/>
                <a:sym typeface="Clear Sans"/>
              </a:rPr>
              <a:t> as the ETL Pipeline Developer and Data Analyst,</a:t>
            </a:r>
          </a:p>
          <a:p>
            <a:pPr algn="l">
              <a:lnSpc>
                <a:spcPts val="4480"/>
              </a:lnSpc>
            </a:pPr>
            <a:r>
              <a:rPr lang="en-US" sz="3200">
                <a:solidFill>
                  <a:srgbClr val="2B4B82"/>
                </a:solidFill>
                <a:latin typeface="Clear Sans"/>
                <a:ea typeface="Clear Sans"/>
                <a:cs typeface="Clear Sans"/>
                <a:sym typeface="Clear Sans"/>
              </a:rPr>
              <a:t>- </a:t>
            </a:r>
            <a:r>
              <a:rPr lang="en-US" sz="3200" b="1">
                <a:solidFill>
                  <a:srgbClr val="2B4B82"/>
                </a:solidFill>
                <a:latin typeface="Clear Sans Bold"/>
                <a:ea typeface="Clear Sans Bold"/>
                <a:cs typeface="Clear Sans Bold"/>
                <a:sym typeface="Clear Sans Bold"/>
              </a:rPr>
              <a:t>Zi Hao</a:t>
            </a:r>
            <a:r>
              <a:rPr lang="en-US" sz="3200">
                <a:solidFill>
                  <a:srgbClr val="2B4B82"/>
                </a:solidFill>
                <a:latin typeface="Clear Sans"/>
                <a:ea typeface="Clear Sans"/>
                <a:cs typeface="Clear Sans"/>
                <a:sym typeface="Clear Sans"/>
              </a:rPr>
              <a:t> as the SQL Database Setup and Data Analyst</a:t>
            </a:r>
          </a:p>
          <a:p>
            <a:pPr algn="l">
              <a:lnSpc>
                <a:spcPts val="4480"/>
              </a:lnSpc>
            </a:pPr>
            <a:r>
              <a:rPr lang="en-US" sz="3200">
                <a:solidFill>
                  <a:srgbClr val="2B4B82"/>
                </a:solidFill>
                <a:latin typeface="Clear Sans"/>
                <a:ea typeface="Clear Sans"/>
                <a:cs typeface="Clear Sans"/>
                <a:sym typeface="Clear Sans"/>
              </a:rPr>
              <a:t>- </a:t>
            </a:r>
            <a:r>
              <a:rPr lang="en-US" sz="3200" b="1">
                <a:solidFill>
                  <a:srgbClr val="2B4B82"/>
                </a:solidFill>
                <a:latin typeface="Clear Sans Bold"/>
                <a:ea typeface="Clear Sans Bold"/>
                <a:cs typeface="Clear Sans Bold"/>
                <a:sym typeface="Clear Sans Bold"/>
              </a:rPr>
              <a:t>Shaun</a:t>
            </a:r>
            <a:r>
              <a:rPr lang="en-US" sz="3200">
                <a:solidFill>
                  <a:srgbClr val="2B4B82"/>
                </a:solidFill>
                <a:latin typeface="Clear Sans"/>
                <a:ea typeface="Clear Sans"/>
                <a:cs typeface="Clear Sans"/>
                <a:sym typeface="Clear Sans"/>
              </a:rPr>
              <a:t> as the Data Scientist</a:t>
            </a:r>
          </a:p>
          <a:p>
            <a:pPr algn="l">
              <a:lnSpc>
                <a:spcPts val="4060"/>
              </a:lnSpc>
            </a:pPr>
            <a:endParaRPr lang="en-US" sz="3200">
              <a:solidFill>
                <a:srgbClr val="2B4B82"/>
              </a:solidFill>
              <a:latin typeface="Clear Sans"/>
              <a:ea typeface="Clear Sans"/>
              <a:cs typeface="Clear Sans"/>
              <a:sym typeface="Clear Sans"/>
            </a:endParaRPr>
          </a:p>
          <a:p>
            <a:pPr algn="l">
              <a:lnSpc>
                <a:spcPts val="4060"/>
              </a:lnSpc>
            </a:pPr>
            <a:endParaRPr lang="en-US" sz="3200">
              <a:solidFill>
                <a:srgbClr val="2B4B82"/>
              </a:solidFill>
              <a:latin typeface="Clear Sans"/>
              <a:ea typeface="Clear Sans"/>
              <a:cs typeface="Clear Sans"/>
              <a:sym typeface="Clea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Our Objective</a:t>
            </a:r>
          </a:p>
        </p:txBody>
      </p:sp>
      <p:sp>
        <p:nvSpPr>
          <p:cNvPr id="3" name="TextBox 3"/>
          <p:cNvSpPr txBox="1"/>
          <p:nvPr/>
        </p:nvSpPr>
        <p:spPr>
          <a:xfrm>
            <a:off x="1354354" y="3123372"/>
            <a:ext cx="12483166" cy="5042535"/>
          </a:xfrm>
          <a:prstGeom prst="rect">
            <a:avLst/>
          </a:prstGeom>
        </p:spPr>
        <p:txBody>
          <a:bodyPr lIns="0" tIns="0" rIns="0" bIns="0" rtlCol="0" anchor="t">
            <a:spAutoFit/>
          </a:bodyPr>
          <a:lstStyle/>
          <a:p>
            <a:pPr algn="l">
              <a:lnSpc>
                <a:spcPts val="3360"/>
              </a:lnSpc>
            </a:pPr>
            <a:endParaRPr/>
          </a:p>
          <a:p>
            <a:pPr algn="l">
              <a:lnSpc>
                <a:spcPts val="3360"/>
              </a:lnSpc>
            </a:pPr>
            <a:endParaRPr/>
          </a:p>
          <a:p>
            <a:pPr algn="l">
              <a:lnSpc>
                <a:spcPts val="3360"/>
              </a:lnSpc>
            </a:pPr>
            <a:r>
              <a:rPr lang="en-US" sz="3200">
                <a:solidFill>
                  <a:srgbClr val="2B4B82"/>
                </a:solidFill>
                <a:latin typeface="Clear Sans"/>
                <a:ea typeface="Clear Sans"/>
                <a:cs typeface="Clear Sans"/>
                <a:sym typeface="Clear Sans"/>
              </a:rPr>
              <a:t>Help us gain a</a:t>
            </a:r>
            <a:r>
              <a:rPr lang="en-US" sz="3200" b="1">
                <a:solidFill>
                  <a:srgbClr val="2B4B82"/>
                </a:solidFill>
                <a:latin typeface="Clear Sans Bold"/>
                <a:ea typeface="Clear Sans Bold"/>
                <a:cs typeface="Clear Sans Bold"/>
                <a:sym typeface="Clear Sans Bold"/>
              </a:rPr>
              <a:t> better understanding of the data science project workflow</a:t>
            </a:r>
            <a:r>
              <a:rPr lang="en-US" sz="3200">
                <a:solidFill>
                  <a:srgbClr val="2B4B82"/>
                </a:solidFill>
                <a:latin typeface="Clear Sans"/>
                <a:ea typeface="Clear Sans"/>
                <a:cs typeface="Clear Sans"/>
                <a:sym typeface="Clear Sans"/>
              </a:rPr>
              <a:t>,</a:t>
            </a:r>
          </a:p>
          <a:p>
            <a:pPr algn="l">
              <a:lnSpc>
                <a:spcPts val="3360"/>
              </a:lnSpc>
            </a:pPr>
            <a:endParaRPr lang="en-US" sz="3200">
              <a:solidFill>
                <a:srgbClr val="2B4B82"/>
              </a:solidFill>
              <a:latin typeface="Clear Sans"/>
              <a:ea typeface="Clear Sans"/>
              <a:cs typeface="Clear Sans"/>
              <a:sym typeface="Clear Sans"/>
            </a:endParaRPr>
          </a:p>
          <a:p>
            <a:pPr algn="l">
              <a:lnSpc>
                <a:spcPts val="3360"/>
              </a:lnSpc>
            </a:pPr>
            <a:r>
              <a:rPr lang="en-US" sz="3200">
                <a:solidFill>
                  <a:srgbClr val="2B4B82"/>
                </a:solidFill>
                <a:latin typeface="Clear Sans"/>
                <a:ea typeface="Clear Sans"/>
                <a:cs typeface="Clear Sans"/>
                <a:sym typeface="Clear Sans"/>
              </a:rPr>
              <a:t>including </a:t>
            </a:r>
            <a:r>
              <a:rPr lang="en-US" sz="3200" b="1">
                <a:solidFill>
                  <a:srgbClr val="2B4B82"/>
                </a:solidFill>
                <a:latin typeface="Clear Sans Bold"/>
                <a:ea typeface="Clear Sans Bold"/>
                <a:cs typeface="Clear Sans Bold"/>
                <a:sym typeface="Clear Sans Bold"/>
              </a:rPr>
              <a:t>creating SQL database for data storage</a:t>
            </a:r>
            <a:r>
              <a:rPr lang="en-US" sz="3200">
                <a:solidFill>
                  <a:srgbClr val="2B4B82"/>
                </a:solidFill>
                <a:latin typeface="Clear Sans"/>
                <a:ea typeface="Clear Sans"/>
                <a:cs typeface="Clear Sans"/>
                <a:sym typeface="Clear Sans"/>
              </a:rPr>
              <a:t>, setting up </a:t>
            </a:r>
            <a:r>
              <a:rPr lang="en-US" sz="3200" b="1">
                <a:solidFill>
                  <a:srgbClr val="2B4B82"/>
                </a:solidFill>
                <a:latin typeface="Clear Sans Bold"/>
                <a:ea typeface="Clear Sans Bold"/>
                <a:cs typeface="Clear Sans Bold"/>
                <a:sym typeface="Clear Sans Bold"/>
              </a:rPr>
              <a:t>data pipeline between SQL and Python,</a:t>
            </a:r>
            <a:r>
              <a:rPr lang="en-US" sz="3200">
                <a:solidFill>
                  <a:srgbClr val="2B4B82"/>
                </a:solidFill>
                <a:latin typeface="Clear Sans"/>
                <a:ea typeface="Clear Sans"/>
                <a:cs typeface="Clear Sans"/>
                <a:sym typeface="Clear Sans"/>
              </a:rPr>
              <a:t> </a:t>
            </a:r>
          </a:p>
          <a:p>
            <a:pPr algn="ctr">
              <a:lnSpc>
                <a:spcPts val="3360"/>
              </a:lnSpc>
            </a:pPr>
            <a:endParaRPr lang="en-US" sz="3200">
              <a:solidFill>
                <a:srgbClr val="2B4B82"/>
              </a:solidFill>
              <a:latin typeface="Clear Sans"/>
              <a:ea typeface="Clear Sans"/>
              <a:cs typeface="Clear Sans"/>
              <a:sym typeface="Clear Sans"/>
            </a:endParaRPr>
          </a:p>
          <a:p>
            <a:pPr algn="l">
              <a:lnSpc>
                <a:spcPts val="3360"/>
              </a:lnSpc>
            </a:pPr>
            <a:r>
              <a:rPr lang="en-US" sz="3200">
                <a:solidFill>
                  <a:srgbClr val="2B4B82"/>
                </a:solidFill>
                <a:latin typeface="Clear Sans"/>
                <a:ea typeface="Clear Sans"/>
                <a:cs typeface="Clear Sans"/>
                <a:sym typeface="Clear Sans"/>
              </a:rPr>
              <a:t>using Python for </a:t>
            </a:r>
            <a:r>
              <a:rPr lang="en-US" sz="3200" b="1">
                <a:solidFill>
                  <a:srgbClr val="2B4B82"/>
                </a:solidFill>
                <a:latin typeface="Clear Sans Bold"/>
                <a:ea typeface="Clear Sans Bold"/>
                <a:cs typeface="Clear Sans Bold"/>
                <a:sym typeface="Clear Sans Bold"/>
              </a:rPr>
              <a:t>data analysis </a:t>
            </a:r>
            <a:r>
              <a:rPr lang="en-US" sz="3200">
                <a:solidFill>
                  <a:srgbClr val="2B4B82"/>
                </a:solidFill>
                <a:latin typeface="Clear Sans"/>
                <a:ea typeface="Clear Sans"/>
                <a:cs typeface="Clear Sans"/>
                <a:sym typeface="Clear Sans"/>
              </a:rPr>
              <a:t>and </a:t>
            </a:r>
          </a:p>
          <a:p>
            <a:pPr algn="l">
              <a:lnSpc>
                <a:spcPts val="3360"/>
              </a:lnSpc>
            </a:pPr>
            <a:r>
              <a:rPr lang="en-US" sz="3200" b="1">
                <a:solidFill>
                  <a:srgbClr val="2B4B82"/>
                </a:solidFill>
                <a:latin typeface="Clear Sans Bold"/>
                <a:ea typeface="Clear Sans Bold"/>
                <a:cs typeface="Clear Sans Bold"/>
                <a:sym typeface="Clear Sans Bold"/>
              </a:rPr>
              <a:t>building an interactive dashboard </a:t>
            </a:r>
            <a:r>
              <a:rPr lang="en-US" sz="3200">
                <a:solidFill>
                  <a:srgbClr val="2B4B82"/>
                </a:solidFill>
                <a:latin typeface="Clear Sans"/>
                <a:ea typeface="Clear Sans"/>
                <a:cs typeface="Clear Sans"/>
                <a:sym typeface="Clear Sans"/>
              </a:rPr>
              <a:t>for business users.</a:t>
            </a:r>
          </a:p>
          <a:p>
            <a:pPr algn="ctr">
              <a:lnSpc>
                <a:spcPts val="3360"/>
              </a:lnSpc>
            </a:pPr>
            <a:endParaRPr lang="en-US" sz="3200">
              <a:solidFill>
                <a:srgbClr val="2B4B82"/>
              </a:solidFill>
              <a:latin typeface="Clear Sans"/>
              <a:ea typeface="Clear Sans"/>
              <a:cs typeface="Clear Sans"/>
              <a:sym typeface="Clear Sans"/>
            </a:endParaRPr>
          </a:p>
          <a:p>
            <a:pPr algn="ctr">
              <a:lnSpc>
                <a:spcPts val="3360"/>
              </a:lnSpc>
              <a:spcBef>
                <a:spcPct val="0"/>
              </a:spcBef>
            </a:pPr>
            <a:endParaRPr lang="en-US" sz="3200">
              <a:solidFill>
                <a:srgbClr val="2B4B82"/>
              </a:solidFill>
              <a:latin typeface="Clear Sans"/>
              <a:ea typeface="Clear Sans"/>
              <a:cs typeface="Clear Sans"/>
              <a:sym typeface="Clear Sans"/>
            </a:endParaRPr>
          </a:p>
        </p:txBody>
      </p:sp>
      <p:sp>
        <p:nvSpPr>
          <p:cNvPr id="4" name="TextBox 4"/>
          <p:cNvSpPr txBox="1"/>
          <p:nvPr/>
        </p:nvSpPr>
        <p:spPr>
          <a:xfrm>
            <a:off x="2118933" y="2474220"/>
            <a:ext cx="4591199" cy="575310"/>
          </a:xfrm>
          <a:prstGeom prst="rect">
            <a:avLst/>
          </a:prstGeom>
        </p:spPr>
        <p:txBody>
          <a:bodyPr lIns="0" tIns="0" rIns="0" bIns="0" rtlCol="0" anchor="t">
            <a:spAutoFit/>
          </a:bodyPr>
          <a:lstStyle/>
          <a:p>
            <a:pPr algn="ctr">
              <a:lnSpc>
                <a:spcPts val="4410"/>
              </a:lnSpc>
              <a:spcBef>
                <a:spcPct val="0"/>
              </a:spcBef>
            </a:pPr>
            <a:r>
              <a:rPr lang="en-US" sz="4200" b="1">
                <a:solidFill>
                  <a:srgbClr val="2B4B82"/>
                </a:solidFill>
                <a:latin typeface="Clear Sans Bold"/>
                <a:ea typeface="Clear Sans Bold"/>
                <a:cs typeface="Clear Sans Bold"/>
                <a:sym typeface="Clear Sans Bold"/>
              </a:rPr>
              <a:t>Our objective is to:</a:t>
            </a:r>
          </a:p>
        </p:txBody>
      </p:sp>
      <p:sp>
        <p:nvSpPr>
          <p:cNvPr id="5" name="Freeform 5"/>
          <p:cNvSpPr/>
          <p:nvPr/>
        </p:nvSpPr>
        <p:spPr>
          <a:xfrm>
            <a:off x="13055564" y="5620827"/>
            <a:ext cx="4373227" cy="4405265"/>
          </a:xfrm>
          <a:custGeom>
            <a:avLst/>
            <a:gdLst/>
            <a:ahLst/>
            <a:cxnLst/>
            <a:rect l="l" t="t" r="r" b="b"/>
            <a:pathLst>
              <a:path w="4373227" h="4405265">
                <a:moveTo>
                  <a:pt x="0" y="0"/>
                </a:moveTo>
                <a:lnTo>
                  <a:pt x="4373226" y="0"/>
                </a:lnTo>
                <a:lnTo>
                  <a:pt x="4373226" y="4405265"/>
                </a:lnTo>
                <a:lnTo>
                  <a:pt x="0" y="4405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23284" y="1437485"/>
            <a:ext cx="3229280" cy="1179460"/>
          </a:xfrm>
          <a:custGeom>
            <a:avLst/>
            <a:gdLst/>
            <a:ahLst/>
            <a:cxnLst/>
            <a:rect l="l" t="t" r="r" b="b"/>
            <a:pathLst>
              <a:path w="3229280" h="1179460">
                <a:moveTo>
                  <a:pt x="0" y="0"/>
                </a:moveTo>
                <a:lnTo>
                  <a:pt x="3229280" y="0"/>
                </a:lnTo>
                <a:lnTo>
                  <a:pt x="3229280" y="1179461"/>
                </a:lnTo>
                <a:lnTo>
                  <a:pt x="0" y="1179461"/>
                </a:lnTo>
                <a:lnTo>
                  <a:pt x="0" y="0"/>
                </a:lnTo>
                <a:close/>
              </a:path>
            </a:pathLst>
          </a:custGeom>
          <a:blipFill>
            <a:blip r:embed="rId2"/>
            <a:stretch>
              <a:fillRect/>
            </a:stretch>
          </a:blipFill>
        </p:spPr>
        <p:txBody>
          <a:bodyPr/>
          <a:lstStyle/>
          <a:p>
            <a:endParaRPr lang="en-US"/>
          </a:p>
        </p:txBody>
      </p:sp>
      <p:sp>
        <p:nvSpPr>
          <p:cNvPr id="3" name="Freeform 3"/>
          <p:cNvSpPr/>
          <p:nvPr/>
        </p:nvSpPr>
        <p:spPr>
          <a:xfrm>
            <a:off x="223284" y="2626471"/>
            <a:ext cx="6049108" cy="409575"/>
          </a:xfrm>
          <a:custGeom>
            <a:avLst/>
            <a:gdLst/>
            <a:ahLst/>
            <a:cxnLst/>
            <a:rect l="l" t="t" r="r" b="b"/>
            <a:pathLst>
              <a:path w="6049108" h="409575">
                <a:moveTo>
                  <a:pt x="0" y="0"/>
                </a:moveTo>
                <a:lnTo>
                  <a:pt x="6049107" y="0"/>
                </a:lnTo>
                <a:lnTo>
                  <a:pt x="6049107" y="409575"/>
                </a:lnTo>
                <a:lnTo>
                  <a:pt x="0" y="409575"/>
                </a:lnTo>
                <a:lnTo>
                  <a:pt x="0" y="0"/>
                </a:lnTo>
                <a:close/>
              </a:path>
            </a:pathLst>
          </a:custGeom>
          <a:blipFill>
            <a:blip r:embed="rId3"/>
            <a:stretch>
              <a:fillRect/>
            </a:stretch>
          </a:blipFill>
        </p:spPr>
        <p:txBody>
          <a:bodyPr/>
          <a:lstStyle/>
          <a:p>
            <a:endParaRPr lang="en-US"/>
          </a:p>
        </p:txBody>
      </p:sp>
      <p:sp>
        <p:nvSpPr>
          <p:cNvPr id="4" name="Freeform 4"/>
          <p:cNvSpPr/>
          <p:nvPr/>
        </p:nvSpPr>
        <p:spPr>
          <a:xfrm>
            <a:off x="-16720" y="3779319"/>
            <a:ext cx="7457942" cy="274267"/>
          </a:xfrm>
          <a:custGeom>
            <a:avLst/>
            <a:gdLst/>
            <a:ahLst/>
            <a:cxnLst/>
            <a:rect l="l" t="t" r="r" b="b"/>
            <a:pathLst>
              <a:path w="7457942" h="274267">
                <a:moveTo>
                  <a:pt x="0" y="0"/>
                </a:moveTo>
                <a:lnTo>
                  <a:pt x="7457942" y="0"/>
                </a:lnTo>
                <a:lnTo>
                  <a:pt x="7457942" y="274266"/>
                </a:lnTo>
                <a:lnTo>
                  <a:pt x="0" y="274266"/>
                </a:lnTo>
                <a:lnTo>
                  <a:pt x="0" y="0"/>
                </a:lnTo>
                <a:close/>
              </a:path>
            </a:pathLst>
          </a:custGeom>
          <a:blipFill>
            <a:blip r:embed="rId4"/>
            <a:stretch>
              <a:fillRect/>
            </a:stretch>
          </a:blipFill>
        </p:spPr>
        <p:txBody>
          <a:bodyPr/>
          <a:lstStyle/>
          <a:p>
            <a:endParaRPr lang="en-US"/>
          </a:p>
        </p:txBody>
      </p:sp>
      <p:sp>
        <p:nvSpPr>
          <p:cNvPr id="5" name="Freeform 5"/>
          <p:cNvSpPr/>
          <p:nvPr/>
        </p:nvSpPr>
        <p:spPr>
          <a:xfrm>
            <a:off x="-16720" y="5013627"/>
            <a:ext cx="8582711" cy="2413888"/>
          </a:xfrm>
          <a:custGeom>
            <a:avLst/>
            <a:gdLst/>
            <a:ahLst/>
            <a:cxnLst/>
            <a:rect l="l" t="t" r="r" b="b"/>
            <a:pathLst>
              <a:path w="8582711" h="2413888">
                <a:moveTo>
                  <a:pt x="0" y="0"/>
                </a:moveTo>
                <a:lnTo>
                  <a:pt x="8582711" y="0"/>
                </a:lnTo>
                <a:lnTo>
                  <a:pt x="8582711" y="2413887"/>
                </a:lnTo>
                <a:lnTo>
                  <a:pt x="0" y="2413887"/>
                </a:lnTo>
                <a:lnTo>
                  <a:pt x="0" y="0"/>
                </a:lnTo>
                <a:close/>
              </a:path>
            </a:pathLst>
          </a:custGeom>
          <a:blipFill>
            <a:blip r:embed="rId5"/>
            <a:stretch>
              <a:fillRect/>
            </a:stretch>
          </a:blipFill>
        </p:spPr>
        <p:txBody>
          <a:bodyPr/>
          <a:lstStyle/>
          <a:p>
            <a:endParaRPr lang="en-US"/>
          </a:p>
        </p:txBody>
      </p:sp>
      <p:sp>
        <p:nvSpPr>
          <p:cNvPr id="6" name="Freeform 6"/>
          <p:cNvSpPr/>
          <p:nvPr/>
        </p:nvSpPr>
        <p:spPr>
          <a:xfrm>
            <a:off x="111642" y="8541150"/>
            <a:ext cx="6549012" cy="974166"/>
          </a:xfrm>
          <a:custGeom>
            <a:avLst/>
            <a:gdLst/>
            <a:ahLst/>
            <a:cxnLst/>
            <a:rect l="l" t="t" r="r" b="b"/>
            <a:pathLst>
              <a:path w="6549012" h="974166">
                <a:moveTo>
                  <a:pt x="0" y="0"/>
                </a:moveTo>
                <a:lnTo>
                  <a:pt x="6549012" y="0"/>
                </a:lnTo>
                <a:lnTo>
                  <a:pt x="6549012" y="974165"/>
                </a:lnTo>
                <a:lnTo>
                  <a:pt x="0" y="974165"/>
                </a:lnTo>
                <a:lnTo>
                  <a:pt x="0" y="0"/>
                </a:lnTo>
                <a:close/>
              </a:path>
            </a:pathLst>
          </a:custGeom>
          <a:blipFill>
            <a:blip r:embed="rId6"/>
            <a:stretch>
              <a:fillRect/>
            </a:stretch>
          </a:blipFill>
        </p:spPr>
        <p:txBody>
          <a:bodyPr/>
          <a:lstStyle/>
          <a:p>
            <a:endParaRPr lang="en-US"/>
          </a:p>
        </p:txBody>
      </p:sp>
      <p:sp>
        <p:nvSpPr>
          <p:cNvPr id="7" name="Freeform 7"/>
          <p:cNvSpPr/>
          <p:nvPr/>
        </p:nvSpPr>
        <p:spPr>
          <a:xfrm>
            <a:off x="9144000" y="1437485"/>
            <a:ext cx="2826375" cy="2478966"/>
          </a:xfrm>
          <a:custGeom>
            <a:avLst/>
            <a:gdLst/>
            <a:ahLst/>
            <a:cxnLst/>
            <a:rect l="l" t="t" r="r" b="b"/>
            <a:pathLst>
              <a:path w="2826375" h="2478966">
                <a:moveTo>
                  <a:pt x="0" y="0"/>
                </a:moveTo>
                <a:lnTo>
                  <a:pt x="2826375" y="0"/>
                </a:lnTo>
                <a:lnTo>
                  <a:pt x="2826375" y="2478967"/>
                </a:lnTo>
                <a:lnTo>
                  <a:pt x="0" y="2478967"/>
                </a:lnTo>
                <a:lnTo>
                  <a:pt x="0" y="0"/>
                </a:lnTo>
                <a:close/>
              </a:path>
            </a:pathLst>
          </a:custGeom>
          <a:blipFill>
            <a:blip r:embed="rId7"/>
            <a:stretch>
              <a:fillRect/>
            </a:stretch>
          </a:blipFill>
        </p:spPr>
        <p:txBody>
          <a:bodyPr/>
          <a:lstStyle/>
          <a:p>
            <a:endParaRPr lang="en-US"/>
          </a:p>
        </p:txBody>
      </p:sp>
      <p:sp>
        <p:nvSpPr>
          <p:cNvPr id="8" name="Freeform 8"/>
          <p:cNvSpPr/>
          <p:nvPr/>
        </p:nvSpPr>
        <p:spPr>
          <a:xfrm>
            <a:off x="11966739" y="1427960"/>
            <a:ext cx="2231694" cy="2488491"/>
          </a:xfrm>
          <a:custGeom>
            <a:avLst/>
            <a:gdLst/>
            <a:ahLst/>
            <a:cxnLst/>
            <a:rect l="l" t="t" r="r" b="b"/>
            <a:pathLst>
              <a:path w="2231694" h="2488491">
                <a:moveTo>
                  <a:pt x="0" y="0"/>
                </a:moveTo>
                <a:lnTo>
                  <a:pt x="2231694" y="0"/>
                </a:lnTo>
                <a:lnTo>
                  <a:pt x="2231694" y="2488492"/>
                </a:lnTo>
                <a:lnTo>
                  <a:pt x="0" y="2488492"/>
                </a:lnTo>
                <a:lnTo>
                  <a:pt x="0" y="0"/>
                </a:lnTo>
                <a:close/>
              </a:path>
            </a:pathLst>
          </a:custGeom>
          <a:blipFill>
            <a:blip r:embed="rId8"/>
            <a:stretch>
              <a:fillRect/>
            </a:stretch>
          </a:blipFill>
        </p:spPr>
        <p:txBody>
          <a:bodyPr/>
          <a:lstStyle/>
          <a:p>
            <a:endParaRPr lang="en-US"/>
          </a:p>
        </p:txBody>
      </p:sp>
      <p:sp>
        <p:nvSpPr>
          <p:cNvPr id="9" name="Freeform 9"/>
          <p:cNvSpPr/>
          <p:nvPr/>
        </p:nvSpPr>
        <p:spPr>
          <a:xfrm>
            <a:off x="14198433" y="1427960"/>
            <a:ext cx="3444889" cy="2488491"/>
          </a:xfrm>
          <a:custGeom>
            <a:avLst/>
            <a:gdLst/>
            <a:ahLst/>
            <a:cxnLst/>
            <a:rect l="l" t="t" r="r" b="b"/>
            <a:pathLst>
              <a:path w="3444889" h="2488491">
                <a:moveTo>
                  <a:pt x="0" y="0"/>
                </a:moveTo>
                <a:lnTo>
                  <a:pt x="3444890" y="0"/>
                </a:lnTo>
                <a:lnTo>
                  <a:pt x="3444890" y="2488492"/>
                </a:lnTo>
                <a:lnTo>
                  <a:pt x="0" y="2488492"/>
                </a:lnTo>
                <a:lnTo>
                  <a:pt x="0" y="0"/>
                </a:lnTo>
                <a:close/>
              </a:path>
            </a:pathLst>
          </a:custGeom>
          <a:blipFill>
            <a:blip r:embed="rId9"/>
            <a:stretch>
              <a:fillRect/>
            </a:stretch>
          </a:blipFill>
        </p:spPr>
        <p:txBody>
          <a:bodyPr/>
          <a:lstStyle/>
          <a:p>
            <a:endParaRPr lang="en-US"/>
          </a:p>
        </p:txBody>
      </p:sp>
      <p:sp>
        <p:nvSpPr>
          <p:cNvPr id="10" name="Freeform 10"/>
          <p:cNvSpPr/>
          <p:nvPr/>
        </p:nvSpPr>
        <p:spPr>
          <a:xfrm>
            <a:off x="9255642" y="6471030"/>
            <a:ext cx="8844093" cy="2233134"/>
          </a:xfrm>
          <a:custGeom>
            <a:avLst/>
            <a:gdLst/>
            <a:ahLst/>
            <a:cxnLst/>
            <a:rect l="l" t="t" r="r" b="b"/>
            <a:pathLst>
              <a:path w="8844093" h="2233134">
                <a:moveTo>
                  <a:pt x="0" y="0"/>
                </a:moveTo>
                <a:lnTo>
                  <a:pt x="8844093" y="0"/>
                </a:lnTo>
                <a:lnTo>
                  <a:pt x="8844093" y="2233134"/>
                </a:lnTo>
                <a:lnTo>
                  <a:pt x="0" y="2233134"/>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1076325" y="13525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Data Cleansing and Preprocessing</a:t>
            </a:r>
          </a:p>
        </p:txBody>
      </p:sp>
      <p:sp>
        <p:nvSpPr>
          <p:cNvPr id="12" name="TextBox 12"/>
          <p:cNvSpPr txBox="1"/>
          <p:nvPr/>
        </p:nvSpPr>
        <p:spPr>
          <a:xfrm>
            <a:off x="-16720" y="3384218"/>
            <a:ext cx="8477597" cy="376050"/>
          </a:xfrm>
          <a:prstGeom prst="rect">
            <a:avLst/>
          </a:prstGeom>
        </p:spPr>
        <p:txBody>
          <a:bodyPr lIns="0" tIns="0" rIns="0" bIns="0" rtlCol="0" anchor="t">
            <a:spAutoFit/>
          </a:bodyPr>
          <a:lstStyle/>
          <a:p>
            <a:pPr algn="ctr">
              <a:lnSpc>
                <a:spcPts val="2804"/>
              </a:lnSpc>
              <a:spcBef>
                <a:spcPct val="0"/>
              </a:spcBef>
            </a:pPr>
            <a:r>
              <a:rPr lang="en-US" sz="2670" b="1">
                <a:solidFill>
                  <a:srgbClr val="94DDDE"/>
                </a:solidFill>
                <a:latin typeface="Clear Sans Bold"/>
                <a:ea typeface="Clear Sans Bold"/>
                <a:cs typeface="Clear Sans Bold"/>
                <a:sym typeface="Clear Sans Bold"/>
              </a:rPr>
              <a:t>Step 1:  Remove additional Spacing and \n from data</a:t>
            </a:r>
          </a:p>
        </p:txBody>
      </p:sp>
      <p:sp>
        <p:nvSpPr>
          <p:cNvPr id="13" name="TextBox 13"/>
          <p:cNvSpPr txBox="1"/>
          <p:nvPr/>
        </p:nvSpPr>
        <p:spPr>
          <a:xfrm>
            <a:off x="94922" y="4625085"/>
            <a:ext cx="7125338"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2: Shrinking numerical dtype (64-&gt; 16)   </a:t>
            </a:r>
          </a:p>
        </p:txBody>
      </p:sp>
      <p:sp>
        <p:nvSpPr>
          <p:cNvPr id="14" name="TextBox 14"/>
          <p:cNvSpPr txBox="1"/>
          <p:nvPr/>
        </p:nvSpPr>
        <p:spPr>
          <a:xfrm>
            <a:off x="223284" y="1066800"/>
            <a:ext cx="5234092"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Importing Libraries and Datasets</a:t>
            </a:r>
          </a:p>
        </p:txBody>
      </p:sp>
      <p:sp>
        <p:nvSpPr>
          <p:cNvPr id="15" name="TextBox 15"/>
          <p:cNvSpPr txBox="1"/>
          <p:nvPr/>
        </p:nvSpPr>
        <p:spPr>
          <a:xfrm>
            <a:off x="9144000" y="1057275"/>
            <a:ext cx="5645479"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4: Checking for Missing Values</a:t>
            </a:r>
          </a:p>
        </p:txBody>
      </p:sp>
      <p:sp>
        <p:nvSpPr>
          <p:cNvPr id="16" name="TextBox 16"/>
          <p:cNvSpPr txBox="1"/>
          <p:nvPr/>
        </p:nvSpPr>
        <p:spPr>
          <a:xfrm>
            <a:off x="0" y="7999014"/>
            <a:ext cx="9315545"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3: Save to HDF5  files format (faster data processing) </a:t>
            </a:r>
          </a:p>
        </p:txBody>
      </p:sp>
      <p:sp>
        <p:nvSpPr>
          <p:cNvPr id="17" name="TextBox 17"/>
          <p:cNvSpPr txBox="1"/>
          <p:nvPr/>
        </p:nvSpPr>
        <p:spPr>
          <a:xfrm>
            <a:off x="8745279" y="4063110"/>
            <a:ext cx="9542721" cy="2217420"/>
          </a:xfrm>
          <a:prstGeom prst="rect">
            <a:avLst/>
          </a:prstGeom>
        </p:spPr>
        <p:txBody>
          <a:bodyPr lIns="0" tIns="0" rIns="0" bIns="0" rtlCol="0" anchor="t">
            <a:spAutoFit/>
          </a:bodyPr>
          <a:lstStyle/>
          <a:p>
            <a:pPr marL="518160" lvl="1" indent="-259080" algn="l">
              <a:lnSpc>
                <a:spcPts val="2520"/>
              </a:lnSpc>
              <a:buFont typeface="Arial"/>
              <a:buChar char="•"/>
            </a:pPr>
            <a:r>
              <a:rPr lang="en-US" sz="2400" b="1">
                <a:solidFill>
                  <a:srgbClr val="94DDDE"/>
                </a:solidFill>
                <a:latin typeface="Clear Sans Bold"/>
                <a:ea typeface="Clear Sans Bold"/>
                <a:cs typeface="Clear Sans Bold"/>
                <a:sym typeface="Clear Sans Bold"/>
              </a:rPr>
              <a:t>For  first_order_datetime, we did not remove it as it has no impact on data analysis or the dashboard we decided to leave it without removing the rows .</a:t>
            </a:r>
          </a:p>
          <a:p>
            <a:pPr algn="l">
              <a:lnSpc>
                <a:spcPts val="2520"/>
              </a:lnSpc>
            </a:pPr>
            <a:endParaRPr lang="en-US" sz="2400" b="1">
              <a:solidFill>
                <a:srgbClr val="94DDDE"/>
              </a:solidFill>
              <a:latin typeface="Clear Sans Bold"/>
              <a:ea typeface="Clear Sans Bold"/>
              <a:cs typeface="Clear Sans Bold"/>
              <a:sym typeface="Clear Sans Bold"/>
            </a:endParaRPr>
          </a:p>
          <a:p>
            <a:pPr algn="l">
              <a:lnSpc>
                <a:spcPts val="2520"/>
              </a:lnSpc>
            </a:pPr>
            <a:endParaRPr lang="en-US" sz="2400" b="1">
              <a:solidFill>
                <a:srgbClr val="94DDDE"/>
              </a:solidFill>
              <a:latin typeface="Clear Sans Bold"/>
              <a:ea typeface="Clear Sans Bold"/>
              <a:cs typeface="Clear Sans Bold"/>
              <a:sym typeface="Clear Sans Bold"/>
            </a:endParaRPr>
          </a:p>
          <a:p>
            <a:pPr algn="l">
              <a:lnSpc>
                <a:spcPts val="2520"/>
              </a:lnSpc>
            </a:pPr>
            <a:endParaRPr lang="en-US" sz="2400" b="1">
              <a:solidFill>
                <a:srgbClr val="94DDDE"/>
              </a:solidFill>
              <a:latin typeface="Clear Sans Bold"/>
              <a:ea typeface="Clear Sans Bold"/>
              <a:cs typeface="Clear Sans Bold"/>
              <a:sym typeface="Clear Sans Bold"/>
            </a:endParaRPr>
          </a:p>
          <a:p>
            <a:pPr marL="518160" lvl="1" indent="-259080" algn="l">
              <a:lnSpc>
                <a:spcPts val="2520"/>
              </a:lnSpc>
              <a:buFont typeface="Arial"/>
              <a:buChar char="•"/>
            </a:pPr>
            <a:r>
              <a:rPr lang="en-US" sz="2400" b="1">
                <a:solidFill>
                  <a:srgbClr val="94DDDE"/>
                </a:solidFill>
                <a:latin typeface="Clear Sans Bold"/>
                <a:ea typeface="Clear Sans Bold"/>
                <a:cs typeface="Clear Sans Bold"/>
                <a:sym typeface="Clear Sans Bold"/>
              </a:rPr>
              <a:t>Display Rows with missing num_items_ordered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1854370"/>
            <a:ext cx="3829876" cy="2676126"/>
          </a:xfrm>
          <a:custGeom>
            <a:avLst/>
            <a:gdLst/>
            <a:ahLst/>
            <a:cxnLst/>
            <a:rect l="l" t="t" r="r" b="b"/>
            <a:pathLst>
              <a:path w="3829876" h="2676126">
                <a:moveTo>
                  <a:pt x="0" y="0"/>
                </a:moveTo>
                <a:lnTo>
                  <a:pt x="3829876" y="0"/>
                </a:lnTo>
                <a:lnTo>
                  <a:pt x="3829876" y="2676126"/>
                </a:lnTo>
                <a:lnTo>
                  <a:pt x="0" y="2676126"/>
                </a:lnTo>
                <a:lnTo>
                  <a:pt x="0" y="0"/>
                </a:lnTo>
                <a:close/>
              </a:path>
            </a:pathLst>
          </a:custGeom>
          <a:blipFill>
            <a:blip r:embed="rId2"/>
            <a:stretch>
              <a:fillRect/>
            </a:stretch>
          </a:blipFill>
        </p:spPr>
        <p:txBody>
          <a:bodyPr/>
          <a:lstStyle/>
          <a:p>
            <a:endParaRPr lang="en-US"/>
          </a:p>
        </p:txBody>
      </p:sp>
      <p:sp>
        <p:nvSpPr>
          <p:cNvPr id="3" name="Freeform 3"/>
          <p:cNvSpPr/>
          <p:nvPr/>
        </p:nvSpPr>
        <p:spPr>
          <a:xfrm>
            <a:off x="3829876" y="1854370"/>
            <a:ext cx="3829876" cy="2676126"/>
          </a:xfrm>
          <a:custGeom>
            <a:avLst/>
            <a:gdLst/>
            <a:ahLst/>
            <a:cxnLst/>
            <a:rect l="l" t="t" r="r" b="b"/>
            <a:pathLst>
              <a:path w="3829876" h="2676126">
                <a:moveTo>
                  <a:pt x="0" y="0"/>
                </a:moveTo>
                <a:lnTo>
                  <a:pt x="3829877" y="0"/>
                </a:lnTo>
                <a:lnTo>
                  <a:pt x="3829877" y="2676126"/>
                </a:lnTo>
                <a:lnTo>
                  <a:pt x="0" y="2676126"/>
                </a:lnTo>
                <a:lnTo>
                  <a:pt x="0" y="0"/>
                </a:lnTo>
                <a:close/>
              </a:path>
            </a:pathLst>
          </a:custGeom>
          <a:blipFill>
            <a:blip r:embed="rId3"/>
            <a:stretch>
              <a:fillRect t="-2862" b="-2862"/>
            </a:stretch>
          </a:blipFill>
        </p:spPr>
        <p:txBody>
          <a:bodyPr/>
          <a:lstStyle/>
          <a:p>
            <a:endParaRPr lang="en-US"/>
          </a:p>
        </p:txBody>
      </p:sp>
      <p:sp>
        <p:nvSpPr>
          <p:cNvPr id="4" name="Freeform 4"/>
          <p:cNvSpPr/>
          <p:nvPr/>
        </p:nvSpPr>
        <p:spPr>
          <a:xfrm>
            <a:off x="0" y="4530496"/>
            <a:ext cx="3829876" cy="2762298"/>
          </a:xfrm>
          <a:custGeom>
            <a:avLst/>
            <a:gdLst/>
            <a:ahLst/>
            <a:cxnLst/>
            <a:rect l="l" t="t" r="r" b="b"/>
            <a:pathLst>
              <a:path w="3829876" h="2762298">
                <a:moveTo>
                  <a:pt x="0" y="0"/>
                </a:moveTo>
                <a:lnTo>
                  <a:pt x="3829876" y="0"/>
                </a:lnTo>
                <a:lnTo>
                  <a:pt x="3829876" y="2762299"/>
                </a:lnTo>
                <a:lnTo>
                  <a:pt x="0" y="2762299"/>
                </a:lnTo>
                <a:lnTo>
                  <a:pt x="0" y="0"/>
                </a:lnTo>
                <a:close/>
              </a:path>
            </a:pathLst>
          </a:custGeom>
          <a:blipFill>
            <a:blip r:embed="rId4"/>
            <a:stretch>
              <a:fillRect/>
            </a:stretch>
          </a:blipFill>
        </p:spPr>
        <p:txBody>
          <a:bodyPr/>
          <a:lstStyle/>
          <a:p>
            <a:endParaRPr lang="en-US"/>
          </a:p>
        </p:txBody>
      </p:sp>
      <p:sp>
        <p:nvSpPr>
          <p:cNvPr id="5" name="Freeform 5"/>
          <p:cNvSpPr/>
          <p:nvPr/>
        </p:nvSpPr>
        <p:spPr>
          <a:xfrm>
            <a:off x="3829876" y="4530496"/>
            <a:ext cx="3829876" cy="2762298"/>
          </a:xfrm>
          <a:custGeom>
            <a:avLst/>
            <a:gdLst/>
            <a:ahLst/>
            <a:cxnLst/>
            <a:rect l="l" t="t" r="r" b="b"/>
            <a:pathLst>
              <a:path w="3829876" h="2762298">
                <a:moveTo>
                  <a:pt x="0" y="0"/>
                </a:moveTo>
                <a:lnTo>
                  <a:pt x="3829877" y="0"/>
                </a:lnTo>
                <a:lnTo>
                  <a:pt x="3829877" y="2762299"/>
                </a:lnTo>
                <a:lnTo>
                  <a:pt x="0" y="2762299"/>
                </a:lnTo>
                <a:lnTo>
                  <a:pt x="0" y="0"/>
                </a:lnTo>
                <a:close/>
              </a:path>
            </a:pathLst>
          </a:custGeom>
          <a:blipFill>
            <a:blip r:embed="rId5"/>
            <a:stretch>
              <a:fillRect/>
            </a:stretch>
          </a:blipFill>
        </p:spPr>
        <p:txBody>
          <a:bodyPr/>
          <a:lstStyle/>
          <a:p>
            <a:endParaRPr lang="en-US"/>
          </a:p>
        </p:txBody>
      </p:sp>
      <p:sp>
        <p:nvSpPr>
          <p:cNvPr id="6" name="Freeform 6"/>
          <p:cNvSpPr/>
          <p:nvPr/>
        </p:nvSpPr>
        <p:spPr>
          <a:xfrm>
            <a:off x="8110924" y="1635295"/>
            <a:ext cx="4396484" cy="2412571"/>
          </a:xfrm>
          <a:custGeom>
            <a:avLst/>
            <a:gdLst/>
            <a:ahLst/>
            <a:cxnLst/>
            <a:rect l="l" t="t" r="r" b="b"/>
            <a:pathLst>
              <a:path w="4396484" h="2412571">
                <a:moveTo>
                  <a:pt x="0" y="0"/>
                </a:moveTo>
                <a:lnTo>
                  <a:pt x="4396484" y="0"/>
                </a:lnTo>
                <a:lnTo>
                  <a:pt x="4396484" y="2412571"/>
                </a:lnTo>
                <a:lnTo>
                  <a:pt x="0" y="2412571"/>
                </a:lnTo>
                <a:lnTo>
                  <a:pt x="0" y="0"/>
                </a:lnTo>
                <a:close/>
              </a:path>
            </a:pathLst>
          </a:custGeom>
          <a:blipFill>
            <a:blip r:embed="rId6"/>
            <a:stretch>
              <a:fillRect/>
            </a:stretch>
          </a:blipFill>
        </p:spPr>
        <p:txBody>
          <a:bodyPr/>
          <a:lstStyle/>
          <a:p>
            <a:endParaRPr lang="en-US"/>
          </a:p>
        </p:txBody>
      </p:sp>
      <p:sp>
        <p:nvSpPr>
          <p:cNvPr id="7" name="Freeform 7"/>
          <p:cNvSpPr/>
          <p:nvPr/>
        </p:nvSpPr>
        <p:spPr>
          <a:xfrm>
            <a:off x="12507408" y="1635295"/>
            <a:ext cx="4253095" cy="2466795"/>
          </a:xfrm>
          <a:custGeom>
            <a:avLst/>
            <a:gdLst/>
            <a:ahLst/>
            <a:cxnLst/>
            <a:rect l="l" t="t" r="r" b="b"/>
            <a:pathLst>
              <a:path w="4253095" h="2466795">
                <a:moveTo>
                  <a:pt x="0" y="0"/>
                </a:moveTo>
                <a:lnTo>
                  <a:pt x="4253095" y="0"/>
                </a:lnTo>
                <a:lnTo>
                  <a:pt x="4253095" y="2466795"/>
                </a:lnTo>
                <a:lnTo>
                  <a:pt x="0" y="2466795"/>
                </a:lnTo>
                <a:lnTo>
                  <a:pt x="0" y="0"/>
                </a:lnTo>
                <a:close/>
              </a:path>
            </a:pathLst>
          </a:custGeom>
          <a:blipFill>
            <a:blip r:embed="rId7"/>
            <a:stretch>
              <a:fillRect/>
            </a:stretch>
          </a:blipFill>
        </p:spPr>
        <p:txBody>
          <a:bodyPr/>
          <a:lstStyle/>
          <a:p>
            <a:endParaRPr lang="en-US"/>
          </a:p>
        </p:txBody>
      </p:sp>
      <p:sp>
        <p:nvSpPr>
          <p:cNvPr id="8" name="Freeform 8"/>
          <p:cNvSpPr/>
          <p:nvPr/>
        </p:nvSpPr>
        <p:spPr>
          <a:xfrm>
            <a:off x="8110924" y="4019925"/>
            <a:ext cx="3485073" cy="3053795"/>
          </a:xfrm>
          <a:custGeom>
            <a:avLst/>
            <a:gdLst/>
            <a:ahLst/>
            <a:cxnLst/>
            <a:rect l="l" t="t" r="r" b="b"/>
            <a:pathLst>
              <a:path w="3485073" h="3053795">
                <a:moveTo>
                  <a:pt x="0" y="0"/>
                </a:moveTo>
                <a:lnTo>
                  <a:pt x="3485073" y="0"/>
                </a:lnTo>
                <a:lnTo>
                  <a:pt x="3485073" y="3053795"/>
                </a:lnTo>
                <a:lnTo>
                  <a:pt x="0" y="3053795"/>
                </a:lnTo>
                <a:lnTo>
                  <a:pt x="0" y="0"/>
                </a:lnTo>
                <a:close/>
              </a:path>
            </a:pathLst>
          </a:custGeom>
          <a:blipFill>
            <a:blip r:embed="rId8"/>
            <a:stretch>
              <a:fillRect/>
            </a:stretch>
          </a:blipFill>
        </p:spPr>
        <p:txBody>
          <a:bodyPr/>
          <a:lstStyle/>
          <a:p>
            <a:endParaRPr lang="en-US"/>
          </a:p>
        </p:txBody>
      </p:sp>
      <p:sp>
        <p:nvSpPr>
          <p:cNvPr id="9" name="Freeform 9"/>
          <p:cNvSpPr/>
          <p:nvPr/>
        </p:nvSpPr>
        <p:spPr>
          <a:xfrm>
            <a:off x="11595997" y="4047866"/>
            <a:ext cx="4930365" cy="2952056"/>
          </a:xfrm>
          <a:custGeom>
            <a:avLst/>
            <a:gdLst/>
            <a:ahLst/>
            <a:cxnLst/>
            <a:rect l="l" t="t" r="r" b="b"/>
            <a:pathLst>
              <a:path w="4930365" h="2952056">
                <a:moveTo>
                  <a:pt x="0" y="0"/>
                </a:moveTo>
                <a:lnTo>
                  <a:pt x="4930365" y="0"/>
                </a:lnTo>
                <a:lnTo>
                  <a:pt x="4930365" y="2952056"/>
                </a:lnTo>
                <a:lnTo>
                  <a:pt x="0" y="2952056"/>
                </a:lnTo>
                <a:lnTo>
                  <a:pt x="0" y="0"/>
                </a:lnTo>
                <a:close/>
              </a:path>
            </a:pathLst>
          </a:custGeom>
          <a:blipFill>
            <a:blip r:embed="rId9"/>
            <a:stretch>
              <a:fillRect/>
            </a:stretch>
          </a:blipFill>
        </p:spPr>
        <p:txBody>
          <a:bodyPr/>
          <a:lstStyle/>
          <a:p>
            <a:endParaRPr lang="en-US"/>
          </a:p>
        </p:txBody>
      </p:sp>
      <p:sp>
        <p:nvSpPr>
          <p:cNvPr id="10" name="Freeform 10"/>
          <p:cNvSpPr/>
          <p:nvPr/>
        </p:nvSpPr>
        <p:spPr>
          <a:xfrm>
            <a:off x="8110924" y="7662039"/>
            <a:ext cx="4847656" cy="907360"/>
          </a:xfrm>
          <a:custGeom>
            <a:avLst/>
            <a:gdLst/>
            <a:ahLst/>
            <a:cxnLst/>
            <a:rect l="l" t="t" r="r" b="b"/>
            <a:pathLst>
              <a:path w="4847656" h="907360">
                <a:moveTo>
                  <a:pt x="0" y="0"/>
                </a:moveTo>
                <a:lnTo>
                  <a:pt x="4847656" y="0"/>
                </a:lnTo>
                <a:lnTo>
                  <a:pt x="4847656" y="907360"/>
                </a:lnTo>
                <a:lnTo>
                  <a:pt x="0" y="907360"/>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3180789" y="7451255"/>
            <a:ext cx="3335551" cy="2835745"/>
          </a:xfrm>
          <a:custGeom>
            <a:avLst/>
            <a:gdLst/>
            <a:ahLst/>
            <a:cxnLst/>
            <a:rect l="l" t="t" r="r" b="b"/>
            <a:pathLst>
              <a:path w="3335551" h="2835745">
                <a:moveTo>
                  <a:pt x="0" y="0"/>
                </a:moveTo>
                <a:lnTo>
                  <a:pt x="3335551" y="0"/>
                </a:lnTo>
                <a:lnTo>
                  <a:pt x="3335551" y="2835745"/>
                </a:lnTo>
                <a:lnTo>
                  <a:pt x="0" y="2835745"/>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1076325" y="13525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Data Cleansing and Preprocessing</a:t>
            </a:r>
          </a:p>
        </p:txBody>
      </p:sp>
      <p:sp>
        <p:nvSpPr>
          <p:cNvPr id="13" name="TextBox 13"/>
          <p:cNvSpPr txBox="1"/>
          <p:nvPr/>
        </p:nvSpPr>
        <p:spPr>
          <a:xfrm>
            <a:off x="703920" y="1264610"/>
            <a:ext cx="5906951"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5: Checking for Duplicated Rows</a:t>
            </a:r>
          </a:p>
        </p:txBody>
      </p:sp>
      <p:sp>
        <p:nvSpPr>
          <p:cNvPr id="14" name="TextBox 14"/>
          <p:cNvSpPr txBox="1"/>
          <p:nvPr/>
        </p:nvSpPr>
        <p:spPr>
          <a:xfrm>
            <a:off x="0" y="7530920"/>
            <a:ext cx="6230271" cy="584800"/>
          </a:xfrm>
          <a:prstGeom prst="rect">
            <a:avLst/>
          </a:prstGeom>
        </p:spPr>
        <p:txBody>
          <a:bodyPr lIns="0" tIns="0" rIns="0" bIns="0" rtlCol="0" anchor="t">
            <a:spAutoFit/>
          </a:bodyPr>
          <a:lstStyle/>
          <a:p>
            <a:pPr algn="ctr">
              <a:lnSpc>
                <a:spcPts val="2308"/>
              </a:lnSpc>
              <a:spcBef>
                <a:spcPct val="0"/>
              </a:spcBef>
            </a:pPr>
            <a:r>
              <a:rPr lang="en-US" sz="2198" b="1">
                <a:solidFill>
                  <a:srgbClr val="94DDDE"/>
                </a:solidFill>
                <a:latin typeface="Clear Sans Bold"/>
                <a:ea typeface="Clear Sans Bold"/>
                <a:cs typeface="Clear Sans Bold"/>
                <a:sym typeface="Clear Sans Bold"/>
              </a:rPr>
              <a:t>Observation:  All datasets have entirely duplicated rows so we will have to deal with it.</a:t>
            </a:r>
          </a:p>
        </p:txBody>
      </p:sp>
      <p:sp>
        <p:nvSpPr>
          <p:cNvPr id="15" name="TextBox 15"/>
          <p:cNvSpPr txBox="1"/>
          <p:nvPr/>
        </p:nvSpPr>
        <p:spPr>
          <a:xfrm>
            <a:off x="9235880" y="907224"/>
            <a:ext cx="7975795" cy="728071"/>
          </a:xfrm>
          <a:prstGeom prst="rect">
            <a:avLst/>
          </a:prstGeom>
        </p:spPr>
        <p:txBody>
          <a:bodyPr lIns="0" tIns="0" rIns="0" bIns="0" rtlCol="0" anchor="t">
            <a:spAutoFit/>
          </a:bodyPr>
          <a:lstStyle/>
          <a:p>
            <a:pPr algn="ctr">
              <a:lnSpc>
                <a:spcPts val="2833"/>
              </a:lnSpc>
            </a:pPr>
            <a:r>
              <a:rPr lang="en-US" sz="2698" b="1">
                <a:solidFill>
                  <a:srgbClr val="94DDDE"/>
                </a:solidFill>
                <a:latin typeface="Clear Sans Bold"/>
                <a:ea typeface="Clear Sans Bold"/>
                <a:cs typeface="Clear Sans Bold"/>
                <a:sym typeface="Clear Sans Bold"/>
              </a:rPr>
              <a:t>Step 6: Data Cleansing, Preprocessing and </a:t>
            </a:r>
          </a:p>
          <a:p>
            <a:pPr algn="ctr">
              <a:lnSpc>
                <a:spcPts val="2833"/>
              </a:lnSpc>
              <a:spcBef>
                <a:spcPct val="0"/>
              </a:spcBef>
            </a:pPr>
            <a:r>
              <a:rPr lang="en-US" sz="2698" b="1">
                <a:solidFill>
                  <a:srgbClr val="94DDDE"/>
                </a:solidFill>
                <a:latin typeface="Clear Sans Bold"/>
                <a:ea typeface="Clear Sans Bold"/>
                <a:cs typeface="Clear Sans Bold"/>
                <a:sym typeface="Clear Sans Bold"/>
              </a:rPr>
              <a:t>Entity Integrity Rule Checking</a:t>
            </a:r>
          </a:p>
        </p:txBody>
      </p:sp>
      <p:sp>
        <p:nvSpPr>
          <p:cNvPr id="16" name="TextBox 16"/>
          <p:cNvSpPr txBox="1"/>
          <p:nvPr/>
        </p:nvSpPr>
        <p:spPr>
          <a:xfrm>
            <a:off x="8110924" y="7102295"/>
            <a:ext cx="8405416" cy="299085"/>
          </a:xfrm>
          <a:prstGeom prst="rect">
            <a:avLst/>
          </a:prstGeom>
        </p:spPr>
        <p:txBody>
          <a:bodyPr lIns="0" tIns="0" rIns="0" bIns="0" rtlCol="0" anchor="t">
            <a:spAutoFit/>
          </a:bodyPr>
          <a:lstStyle/>
          <a:p>
            <a:pPr algn="ctr">
              <a:lnSpc>
                <a:spcPts val="2309"/>
              </a:lnSpc>
              <a:spcBef>
                <a:spcPct val="0"/>
              </a:spcBef>
            </a:pPr>
            <a:r>
              <a:rPr lang="en-US" sz="2199" b="1">
                <a:solidFill>
                  <a:srgbClr val="94DDDE"/>
                </a:solidFill>
                <a:latin typeface="Clear Sans Bold"/>
                <a:ea typeface="Clear Sans Bold"/>
                <a:cs typeface="Clear Sans Bold"/>
                <a:sym typeface="Clear Sans Bold"/>
              </a:rPr>
              <a:t>Solution for removing duplicated rows of (customer_id, order_id)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1696" y="1943518"/>
            <a:ext cx="6090118" cy="7143834"/>
          </a:xfrm>
          <a:custGeom>
            <a:avLst/>
            <a:gdLst/>
            <a:ahLst/>
            <a:cxnLst/>
            <a:rect l="l" t="t" r="r" b="b"/>
            <a:pathLst>
              <a:path w="6090118" h="7143834">
                <a:moveTo>
                  <a:pt x="0" y="0"/>
                </a:moveTo>
                <a:lnTo>
                  <a:pt x="6090118" y="0"/>
                </a:lnTo>
                <a:lnTo>
                  <a:pt x="6090118" y="7143834"/>
                </a:lnTo>
                <a:lnTo>
                  <a:pt x="0" y="7143834"/>
                </a:lnTo>
                <a:lnTo>
                  <a:pt x="0" y="0"/>
                </a:lnTo>
                <a:close/>
              </a:path>
            </a:pathLst>
          </a:custGeom>
          <a:blipFill>
            <a:blip r:embed="rId2"/>
            <a:stretch>
              <a:fillRect/>
            </a:stretch>
          </a:blipFill>
        </p:spPr>
        <p:txBody>
          <a:bodyPr/>
          <a:lstStyle/>
          <a:p>
            <a:endParaRPr lang="en-US"/>
          </a:p>
        </p:txBody>
      </p:sp>
      <p:sp>
        <p:nvSpPr>
          <p:cNvPr id="3" name="Freeform 3"/>
          <p:cNvSpPr/>
          <p:nvPr/>
        </p:nvSpPr>
        <p:spPr>
          <a:xfrm>
            <a:off x="6432710" y="1586132"/>
            <a:ext cx="6195425" cy="4050259"/>
          </a:xfrm>
          <a:custGeom>
            <a:avLst/>
            <a:gdLst/>
            <a:ahLst/>
            <a:cxnLst/>
            <a:rect l="l" t="t" r="r" b="b"/>
            <a:pathLst>
              <a:path w="6195425" h="4050259">
                <a:moveTo>
                  <a:pt x="0" y="0"/>
                </a:moveTo>
                <a:lnTo>
                  <a:pt x="6195425" y="0"/>
                </a:lnTo>
                <a:lnTo>
                  <a:pt x="6195425" y="4050259"/>
                </a:lnTo>
                <a:lnTo>
                  <a:pt x="0" y="4050259"/>
                </a:lnTo>
                <a:lnTo>
                  <a:pt x="0" y="0"/>
                </a:lnTo>
                <a:close/>
              </a:path>
            </a:pathLst>
          </a:custGeom>
          <a:blipFill>
            <a:blip r:embed="rId3"/>
            <a:stretch>
              <a:fillRect/>
            </a:stretch>
          </a:blipFill>
        </p:spPr>
        <p:txBody>
          <a:bodyPr/>
          <a:lstStyle/>
          <a:p>
            <a:endParaRPr lang="en-US"/>
          </a:p>
        </p:txBody>
      </p:sp>
      <p:sp>
        <p:nvSpPr>
          <p:cNvPr id="4" name="Freeform 4"/>
          <p:cNvSpPr/>
          <p:nvPr/>
        </p:nvSpPr>
        <p:spPr>
          <a:xfrm>
            <a:off x="9166134" y="3869027"/>
            <a:ext cx="7301805" cy="4280683"/>
          </a:xfrm>
          <a:custGeom>
            <a:avLst/>
            <a:gdLst/>
            <a:ahLst/>
            <a:cxnLst/>
            <a:rect l="l" t="t" r="r" b="b"/>
            <a:pathLst>
              <a:path w="7301805" h="4280683">
                <a:moveTo>
                  <a:pt x="0" y="0"/>
                </a:moveTo>
                <a:lnTo>
                  <a:pt x="7301804" y="0"/>
                </a:lnTo>
                <a:lnTo>
                  <a:pt x="7301804" y="4280682"/>
                </a:lnTo>
                <a:lnTo>
                  <a:pt x="0" y="4280682"/>
                </a:lnTo>
                <a:lnTo>
                  <a:pt x="0" y="0"/>
                </a:lnTo>
                <a:close/>
              </a:path>
            </a:pathLst>
          </a:custGeom>
          <a:blipFill>
            <a:blip r:embed="rId4"/>
            <a:stretch>
              <a:fillRect/>
            </a:stretch>
          </a:blipFill>
        </p:spPr>
        <p:txBody>
          <a:bodyPr/>
          <a:lstStyle/>
          <a:p>
            <a:endParaRPr lang="en-US"/>
          </a:p>
        </p:txBody>
      </p:sp>
      <p:sp>
        <p:nvSpPr>
          <p:cNvPr id="5" name="Freeform 5"/>
          <p:cNvSpPr/>
          <p:nvPr/>
        </p:nvSpPr>
        <p:spPr>
          <a:xfrm>
            <a:off x="8324909" y="8721209"/>
            <a:ext cx="8984254" cy="1344006"/>
          </a:xfrm>
          <a:custGeom>
            <a:avLst/>
            <a:gdLst/>
            <a:ahLst/>
            <a:cxnLst/>
            <a:rect l="l" t="t" r="r" b="b"/>
            <a:pathLst>
              <a:path w="8984254" h="1344006">
                <a:moveTo>
                  <a:pt x="0" y="0"/>
                </a:moveTo>
                <a:lnTo>
                  <a:pt x="8984254" y="0"/>
                </a:lnTo>
                <a:lnTo>
                  <a:pt x="8984254" y="1344006"/>
                </a:lnTo>
                <a:lnTo>
                  <a:pt x="0" y="134400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76325" y="13525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Data Cleansing and Preprocessing</a:t>
            </a:r>
          </a:p>
        </p:txBody>
      </p:sp>
      <p:sp>
        <p:nvSpPr>
          <p:cNvPr id="7" name="TextBox 7"/>
          <p:cNvSpPr txBox="1"/>
          <p:nvPr/>
        </p:nvSpPr>
        <p:spPr>
          <a:xfrm>
            <a:off x="243463" y="1066800"/>
            <a:ext cx="6497451" cy="728071"/>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7: Check for and remove records with duplicated order_id</a:t>
            </a:r>
          </a:p>
        </p:txBody>
      </p:sp>
      <p:sp>
        <p:nvSpPr>
          <p:cNvPr id="8" name="TextBox 8"/>
          <p:cNvSpPr txBox="1"/>
          <p:nvPr/>
        </p:nvSpPr>
        <p:spPr>
          <a:xfrm>
            <a:off x="7804101" y="1057275"/>
            <a:ext cx="8984254"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8: Check if all PKs exists without duplicates</a:t>
            </a:r>
          </a:p>
        </p:txBody>
      </p:sp>
      <p:sp>
        <p:nvSpPr>
          <p:cNvPr id="9" name="TextBox 9"/>
          <p:cNvSpPr txBox="1"/>
          <p:nvPr/>
        </p:nvSpPr>
        <p:spPr>
          <a:xfrm>
            <a:off x="7212833" y="8269167"/>
            <a:ext cx="8984254"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9: Saving Cleaned Datasets as CSV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81269" y="2411392"/>
            <a:ext cx="5882639" cy="3362688"/>
          </a:xfrm>
          <a:custGeom>
            <a:avLst/>
            <a:gdLst/>
            <a:ahLst/>
            <a:cxnLst/>
            <a:rect l="l" t="t" r="r" b="b"/>
            <a:pathLst>
              <a:path w="5882639" h="3362688">
                <a:moveTo>
                  <a:pt x="0" y="0"/>
                </a:moveTo>
                <a:lnTo>
                  <a:pt x="5882639" y="0"/>
                </a:lnTo>
                <a:lnTo>
                  <a:pt x="5882639" y="3362688"/>
                </a:lnTo>
                <a:lnTo>
                  <a:pt x="0" y="3362688"/>
                </a:lnTo>
                <a:lnTo>
                  <a:pt x="0" y="0"/>
                </a:lnTo>
                <a:close/>
              </a:path>
            </a:pathLst>
          </a:custGeom>
          <a:blipFill>
            <a:blip r:embed="rId2"/>
            <a:stretch>
              <a:fillRect/>
            </a:stretch>
          </a:blipFill>
        </p:spPr>
        <p:txBody>
          <a:bodyPr/>
          <a:lstStyle/>
          <a:p>
            <a:endParaRPr lang="en-US"/>
          </a:p>
        </p:txBody>
      </p:sp>
      <p:sp>
        <p:nvSpPr>
          <p:cNvPr id="3" name="Freeform 3"/>
          <p:cNvSpPr/>
          <p:nvPr/>
        </p:nvSpPr>
        <p:spPr>
          <a:xfrm>
            <a:off x="6222469" y="2332273"/>
            <a:ext cx="11919679" cy="3441807"/>
          </a:xfrm>
          <a:custGeom>
            <a:avLst/>
            <a:gdLst/>
            <a:ahLst/>
            <a:cxnLst/>
            <a:rect l="l" t="t" r="r" b="b"/>
            <a:pathLst>
              <a:path w="11919679" h="3441807">
                <a:moveTo>
                  <a:pt x="0" y="0"/>
                </a:moveTo>
                <a:lnTo>
                  <a:pt x="11919678" y="0"/>
                </a:lnTo>
                <a:lnTo>
                  <a:pt x="11919678" y="3441807"/>
                </a:lnTo>
                <a:lnTo>
                  <a:pt x="0" y="3441807"/>
                </a:lnTo>
                <a:lnTo>
                  <a:pt x="0" y="0"/>
                </a:lnTo>
                <a:close/>
              </a:path>
            </a:pathLst>
          </a:custGeom>
          <a:blipFill>
            <a:blip r:embed="rId3"/>
            <a:stretch>
              <a:fillRect/>
            </a:stretch>
          </a:blipFill>
        </p:spPr>
        <p:txBody>
          <a:bodyPr/>
          <a:lstStyle/>
          <a:p>
            <a:endParaRPr lang="en-US"/>
          </a:p>
        </p:txBody>
      </p:sp>
      <p:sp>
        <p:nvSpPr>
          <p:cNvPr id="4" name="Freeform 4"/>
          <p:cNvSpPr/>
          <p:nvPr/>
        </p:nvSpPr>
        <p:spPr>
          <a:xfrm>
            <a:off x="181269" y="6545605"/>
            <a:ext cx="12613341" cy="2790702"/>
          </a:xfrm>
          <a:custGeom>
            <a:avLst/>
            <a:gdLst/>
            <a:ahLst/>
            <a:cxnLst/>
            <a:rect l="l" t="t" r="r" b="b"/>
            <a:pathLst>
              <a:path w="12613341" h="2790702">
                <a:moveTo>
                  <a:pt x="0" y="0"/>
                </a:moveTo>
                <a:lnTo>
                  <a:pt x="12613341" y="0"/>
                </a:lnTo>
                <a:lnTo>
                  <a:pt x="12613341" y="2790702"/>
                </a:lnTo>
                <a:lnTo>
                  <a:pt x="0" y="2790702"/>
                </a:lnTo>
                <a:lnTo>
                  <a:pt x="0" y="0"/>
                </a:lnTo>
                <a:close/>
              </a:path>
            </a:pathLst>
          </a:custGeom>
          <a:blipFill>
            <a:blip r:embed="rId4"/>
            <a:stretch>
              <a:fillRect/>
            </a:stretch>
          </a:blipFill>
        </p:spPr>
        <p:txBody>
          <a:bodyPr/>
          <a:lstStyle/>
          <a:p>
            <a:endParaRPr lang="en-US"/>
          </a:p>
        </p:txBody>
      </p:sp>
      <p:sp>
        <p:nvSpPr>
          <p:cNvPr id="5" name="Freeform 5"/>
          <p:cNvSpPr/>
          <p:nvPr/>
        </p:nvSpPr>
        <p:spPr>
          <a:xfrm>
            <a:off x="12899570" y="6545605"/>
            <a:ext cx="5242577" cy="2809313"/>
          </a:xfrm>
          <a:custGeom>
            <a:avLst/>
            <a:gdLst/>
            <a:ahLst/>
            <a:cxnLst/>
            <a:rect l="l" t="t" r="r" b="b"/>
            <a:pathLst>
              <a:path w="5242577" h="2809313">
                <a:moveTo>
                  <a:pt x="0" y="0"/>
                </a:moveTo>
                <a:lnTo>
                  <a:pt x="5242577" y="0"/>
                </a:lnTo>
                <a:lnTo>
                  <a:pt x="5242577" y="2809314"/>
                </a:lnTo>
                <a:lnTo>
                  <a:pt x="0" y="280931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28700" y="8572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Database Creation</a:t>
            </a:r>
          </a:p>
        </p:txBody>
      </p:sp>
      <p:sp>
        <p:nvSpPr>
          <p:cNvPr id="7" name="TextBox 7"/>
          <p:cNvSpPr txBox="1"/>
          <p:nvPr/>
        </p:nvSpPr>
        <p:spPr>
          <a:xfrm>
            <a:off x="6222469" y="1765713"/>
            <a:ext cx="5310934"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customer_features Table:</a:t>
            </a:r>
          </a:p>
        </p:txBody>
      </p:sp>
      <p:sp>
        <p:nvSpPr>
          <p:cNvPr id="8" name="TextBox 8"/>
          <p:cNvSpPr txBox="1"/>
          <p:nvPr/>
        </p:nvSpPr>
        <p:spPr>
          <a:xfrm>
            <a:off x="181269" y="6058377"/>
            <a:ext cx="4484804"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order_features Table:</a:t>
            </a:r>
          </a:p>
        </p:txBody>
      </p:sp>
      <p:sp>
        <p:nvSpPr>
          <p:cNvPr id="9" name="TextBox 9"/>
          <p:cNvSpPr txBox="1"/>
          <p:nvPr/>
        </p:nvSpPr>
        <p:spPr>
          <a:xfrm>
            <a:off x="13474834" y="6058377"/>
            <a:ext cx="3950487"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fraud_labels Table:</a:t>
            </a:r>
          </a:p>
        </p:txBody>
      </p:sp>
      <p:sp>
        <p:nvSpPr>
          <p:cNvPr id="10" name="TextBox 10"/>
          <p:cNvSpPr txBox="1"/>
          <p:nvPr/>
        </p:nvSpPr>
        <p:spPr>
          <a:xfrm>
            <a:off x="351397" y="1845045"/>
            <a:ext cx="2516484"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ER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1205" y="3540434"/>
            <a:ext cx="8631117" cy="1518557"/>
          </a:xfrm>
          <a:custGeom>
            <a:avLst/>
            <a:gdLst/>
            <a:ahLst/>
            <a:cxnLst/>
            <a:rect l="l" t="t" r="r" b="b"/>
            <a:pathLst>
              <a:path w="8631117" h="1518557">
                <a:moveTo>
                  <a:pt x="0" y="0"/>
                </a:moveTo>
                <a:lnTo>
                  <a:pt x="8631116" y="0"/>
                </a:lnTo>
                <a:lnTo>
                  <a:pt x="8631116" y="1518557"/>
                </a:lnTo>
                <a:lnTo>
                  <a:pt x="0" y="1518557"/>
                </a:lnTo>
                <a:lnTo>
                  <a:pt x="0" y="0"/>
                </a:lnTo>
                <a:close/>
              </a:path>
            </a:pathLst>
          </a:custGeom>
          <a:blipFill>
            <a:blip r:embed="rId2"/>
            <a:stretch>
              <a:fillRect/>
            </a:stretch>
          </a:blipFill>
        </p:spPr>
        <p:txBody>
          <a:bodyPr/>
          <a:lstStyle/>
          <a:p>
            <a:endParaRPr lang="en-US"/>
          </a:p>
        </p:txBody>
      </p:sp>
      <p:sp>
        <p:nvSpPr>
          <p:cNvPr id="3" name="Freeform 3"/>
          <p:cNvSpPr/>
          <p:nvPr/>
        </p:nvSpPr>
        <p:spPr>
          <a:xfrm>
            <a:off x="11359339" y="3112812"/>
            <a:ext cx="4163343" cy="2961094"/>
          </a:xfrm>
          <a:custGeom>
            <a:avLst/>
            <a:gdLst/>
            <a:ahLst/>
            <a:cxnLst/>
            <a:rect l="l" t="t" r="r" b="b"/>
            <a:pathLst>
              <a:path w="4163343" h="2961094">
                <a:moveTo>
                  <a:pt x="0" y="0"/>
                </a:moveTo>
                <a:lnTo>
                  <a:pt x="4163343" y="0"/>
                </a:lnTo>
                <a:lnTo>
                  <a:pt x="4163343" y="2961094"/>
                </a:lnTo>
                <a:lnTo>
                  <a:pt x="0" y="2961094"/>
                </a:lnTo>
                <a:lnTo>
                  <a:pt x="0" y="0"/>
                </a:lnTo>
                <a:close/>
              </a:path>
            </a:pathLst>
          </a:custGeom>
          <a:blipFill>
            <a:blip r:embed="rId3"/>
            <a:stretch>
              <a:fillRect/>
            </a:stretch>
          </a:blipFill>
        </p:spPr>
        <p:txBody>
          <a:bodyPr/>
          <a:lstStyle/>
          <a:p>
            <a:endParaRPr lang="en-US"/>
          </a:p>
        </p:txBody>
      </p:sp>
      <p:sp>
        <p:nvSpPr>
          <p:cNvPr id="4" name="Freeform 4"/>
          <p:cNvSpPr/>
          <p:nvPr/>
        </p:nvSpPr>
        <p:spPr>
          <a:xfrm>
            <a:off x="221679" y="7854506"/>
            <a:ext cx="8700642" cy="1783632"/>
          </a:xfrm>
          <a:custGeom>
            <a:avLst/>
            <a:gdLst/>
            <a:ahLst/>
            <a:cxnLst/>
            <a:rect l="l" t="t" r="r" b="b"/>
            <a:pathLst>
              <a:path w="8700642" h="1783632">
                <a:moveTo>
                  <a:pt x="0" y="0"/>
                </a:moveTo>
                <a:lnTo>
                  <a:pt x="8700642" y="0"/>
                </a:lnTo>
                <a:lnTo>
                  <a:pt x="8700642" y="1783632"/>
                </a:lnTo>
                <a:lnTo>
                  <a:pt x="0" y="178363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76325" y="75483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Database Creation</a:t>
            </a:r>
          </a:p>
        </p:txBody>
      </p:sp>
      <p:sp>
        <p:nvSpPr>
          <p:cNvPr id="7" name="TextBox 7"/>
          <p:cNvSpPr txBox="1"/>
          <p:nvPr/>
        </p:nvSpPr>
        <p:spPr>
          <a:xfrm>
            <a:off x="221679" y="2152692"/>
            <a:ext cx="8922321" cy="960120"/>
          </a:xfrm>
          <a:prstGeom prst="rect">
            <a:avLst/>
          </a:prstGeom>
        </p:spPr>
        <p:txBody>
          <a:bodyPr lIns="0" tIns="0" rIns="0" bIns="0" rtlCol="0" anchor="t">
            <a:spAutoFit/>
          </a:bodyPr>
          <a:lstStyle/>
          <a:p>
            <a:pPr algn="ctr">
              <a:lnSpc>
                <a:spcPts val="2520"/>
              </a:lnSpc>
              <a:spcBef>
                <a:spcPct val="0"/>
              </a:spcBef>
            </a:pPr>
            <a:r>
              <a:rPr lang="en-US" sz="2400" b="1">
                <a:solidFill>
                  <a:srgbClr val="2B4B82"/>
                </a:solidFill>
                <a:latin typeface="Clear Sans Bold"/>
                <a:ea typeface="Clear Sans Bold"/>
                <a:cs typeface="Clear Sans Bold"/>
                <a:sym typeface="Clear Sans Bold"/>
              </a:rPr>
              <a:t>Listing the countries with the highest fraud incidents, along with the average and total order values for fraud and non-fraud cases.</a:t>
            </a:r>
          </a:p>
        </p:txBody>
      </p:sp>
      <p:sp>
        <p:nvSpPr>
          <p:cNvPr id="8" name="TextBox 8"/>
          <p:cNvSpPr txBox="1"/>
          <p:nvPr/>
        </p:nvSpPr>
        <p:spPr>
          <a:xfrm>
            <a:off x="9144000" y="2152692"/>
            <a:ext cx="8922321" cy="645795"/>
          </a:xfrm>
          <a:prstGeom prst="rect">
            <a:avLst/>
          </a:prstGeom>
        </p:spPr>
        <p:txBody>
          <a:bodyPr lIns="0" tIns="0" rIns="0" bIns="0" rtlCol="0" anchor="t">
            <a:spAutoFit/>
          </a:bodyPr>
          <a:lstStyle/>
          <a:p>
            <a:pPr algn="ctr">
              <a:lnSpc>
                <a:spcPts val="2520"/>
              </a:lnSpc>
              <a:spcBef>
                <a:spcPct val="0"/>
              </a:spcBef>
            </a:pPr>
            <a:r>
              <a:rPr lang="en-US" sz="2400" b="1">
                <a:solidFill>
                  <a:srgbClr val="2B4B82"/>
                </a:solidFill>
                <a:latin typeface="Clear Sans Bold"/>
                <a:ea typeface="Clear Sans Bold"/>
                <a:cs typeface="Clear Sans Bold"/>
                <a:sym typeface="Clear Sans Bold"/>
              </a:rPr>
              <a:t>Identifying the most common collection types and payment methods in fraud cases.</a:t>
            </a:r>
          </a:p>
        </p:txBody>
      </p:sp>
      <p:sp>
        <p:nvSpPr>
          <p:cNvPr id="9" name="TextBox 9"/>
          <p:cNvSpPr txBox="1"/>
          <p:nvPr/>
        </p:nvSpPr>
        <p:spPr>
          <a:xfrm>
            <a:off x="9038278" y="6425797"/>
            <a:ext cx="8922321" cy="320601"/>
          </a:xfrm>
          <a:prstGeom prst="rect">
            <a:avLst/>
          </a:prstGeom>
        </p:spPr>
        <p:txBody>
          <a:bodyPr lIns="0" tIns="0" rIns="0" bIns="0" rtlCol="0" anchor="t">
            <a:spAutoFit/>
          </a:bodyPr>
          <a:lstStyle/>
          <a:p>
            <a:pPr algn="ctr">
              <a:lnSpc>
                <a:spcPts val="2520"/>
              </a:lnSpc>
              <a:spcBef>
                <a:spcPct val="0"/>
              </a:spcBef>
            </a:pPr>
            <a:r>
              <a:rPr lang="en-US" sz="2400" b="1" dirty="0">
                <a:solidFill>
                  <a:srgbClr val="2B4B82"/>
                </a:solidFill>
                <a:latin typeface="Clear Sans Bold"/>
                <a:ea typeface="Clear Sans Bold"/>
                <a:cs typeface="Clear Sans Bold"/>
                <a:sym typeface="Clear Sans Bold"/>
              </a:rPr>
              <a:t>Classifying Customers by fraud activity level</a:t>
            </a:r>
          </a:p>
        </p:txBody>
      </p:sp>
      <p:sp>
        <p:nvSpPr>
          <p:cNvPr id="15" name="TextBox 9">
            <a:extLst>
              <a:ext uri="{FF2B5EF4-FFF2-40B4-BE49-F238E27FC236}">
                <a16:creationId xmlns:a16="http://schemas.microsoft.com/office/drawing/2014/main" id="{B61E6955-2A06-F6D1-8746-5C0D021B55DB}"/>
              </a:ext>
            </a:extLst>
          </p:cNvPr>
          <p:cNvSpPr txBox="1"/>
          <p:nvPr/>
        </p:nvSpPr>
        <p:spPr>
          <a:xfrm>
            <a:off x="152400" y="6501314"/>
            <a:ext cx="8922321" cy="960120"/>
          </a:xfrm>
          <a:prstGeom prst="rect">
            <a:avLst/>
          </a:prstGeom>
        </p:spPr>
        <p:txBody>
          <a:bodyPr lIns="0" tIns="0" rIns="0" bIns="0" rtlCol="0" anchor="t">
            <a:spAutoFit/>
          </a:bodyPr>
          <a:lstStyle/>
          <a:p>
            <a:pPr algn="ctr">
              <a:lnSpc>
                <a:spcPts val="2520"/>
              </a:lnSpc>
              <a:spcBef>
                <a:spcPct val="0"/>
              </a:spcBef>
            </a:pPr>
            <a:r>
              <a:rPr lang="en-US" sz="2400" b="1" dirty="0">
                <a:solidFill>
                  <a:srgbClr val="2B4B82"/>
                </a:solidFill>
                <a:latin typeface="Clear Sans Bold"/>
                <a:ea typeface="Clear Sans Bold"/>
                <a:cs typeface="Clear Sans Bold"/>
                <a:sym typeface="Clear Sans Bold"/>
              </a:rPr>
              <a:t>identifying top 10 customers with the highest </a:t>
            </a:r>
            <a:r>
              <a:rPr lang="en-US" sz="2400" b="1" dirty="0" err="1">
                <a:solidFill>
                  <a:srgbClr val="2B4B82"/>
                </a:solidFill>
                <a:latin typeface="Clear Sans Bold"/>
                <a:ea typeface="Clear Sans Bold"/>
                <a:cs typeface="Clear Sans Bold"/>
                <a:sym typeface="Clear Sans Bold"/>
              </a:rPr>
              <a:t>cancel_rate</a:t>
            </a:r>
            <a:r>
              <a:rPr lang="en-US" sz="2400" b="1" dirty="0">
                <a:solidFill>
                  <a:srgbClr val="2B4B82"/>
                </a:solidFill>
                <a:latin typeface="Clear Sans Bold"/>
                <a:ea typeface="Clear Sans Bold"/>
                <a:cs typeface="Clear Sans Bold"/>
                <a:sym typeface="Clear Sans Bold"/>
              </a:rPr>
              <a:t>, </a:t>
            </a:r>
            <a:r>
              <a:rPr lang="en-US" sz="2400" b="1" dirty="0" err="1">
                <a:solidFill>
                  <a:srgbClr val="2B4B82"/>
                </a:solidFill>
                <a:latin typeface="Clear Sans Bold"/>
                <a:ea typeface="Clear Sans Bold"/>
                <a:cs typeface="Clear Sans Bold"/>
                <a:sym typeface="Clear Sans Bold"/>
              </a:rPr>
              <a:t>refund_rate</a:t>
            </a:r>
            <a:r>
              <a:rPr lang="en-US" sz="2400" b="1" dirty="0">
                <a:solidFill>
                  <a:srgbClr val="2B4B82"/>
                </a:solidFill>
                <a:latin typeface="Clear Sans Bold"/>
                <a:ea typeface="Clear Sans Bold"/>
                <a:cs typeface="Clear Sans Bold"/>
                <a:sym typeface="Clear Sans Bold"/>
              </a:rPr>
              <a:t>, and </a:t>
            </a:r>
            <a:r>
              <a:rPr lang="en-US" sz="2400" b="1" dirty="0" err="1">
                <a:solidFill>
                  <a:srgbClr val="2B4B82"/>
                </a:solidFill>
                <a:latin typeface="Clear Sans Bold"/>
                <a:ea typeface="Clear Sans Bold"/>
                <a:cs typeface="Clear Sans Bold"/>
                <a:sym typeface="Clear Sans Bold"/>
              </a:rPr>
              <a:t>fraud_order_count</a:t>
            </a:r>
            <a:r>
              <a:rPr lang="en-US" sz="2400" b="1" dirty="0">
                <a:solidFill>
                  <a:srgbClr val="2B4B82"/>
                </a:solidFill>
                <a:latin typeface="Clear Sans Bold"/>
                <a:ea typeface="Clear Sans Bold"/>
                <a:cs typeface="Clear Sans Bold"/>
                <a:sym typeface="Clear Sans Bold"/>
              </a:rPr>
              <a:t>, in their recent order history, potentially signaling fraudulent behavior</a:t>
            </a:r>
          </a:p>
        </p:txBody>
      </p:sp>
      <p:pic>
        <p:nvPicPr>
          <p:cNvPr id="20" name="Picture 19">
            <a:extLst>
              <a:ext uri="{FF2B5EF4-FFF2-40B4-BE49-F238E27FC236}">
                <a16:creationId xmlns:a16="http://schemas.microsoft.com/office/drawing/2014/main" id="{782D020D-F1C8-989C-02DA-7434BE61116B}"/>
              </a:ext>
            </a:extLst>
          </p:cNvPr>
          <p:cNvPicPr>
            <a:picLocks noChangeAspect="1"/>
          </p:cNvPicPr>
          <p:nvPr/>
        </p:nvPicPr>
        <p:blipFill>
          <a:blip r:embed="rId5"/>
          <a:stretch>
            <a:fillRect/>
          </a:stretch>
        </p:blipFill>
        <p:spPr>
          <a:xfrm>
            <a:off x="10134600" y="6757580"/>
            <a:ext cx="7487695" cy="29436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885</Words>
  <Application>Microsoft Office PowerPoint</Application>
  <PresentationFormat>Custom</PresentationFormat>
  <Paragraphs>121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Clear Sans Bold</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Shaun K Rui Yu</cp:lastModifiedBy>
  <cp:revision>1</cp:revision>
  <dcterms:created xsi:type="dcterms:W3CDTF">2006-08-16T00:00:00Z</dcterms:created>
  <dcterms:modified xsi:type="dcterms:W3CDTF">2024-11-28T02:51:10Z</dcterms:modified>
  <dc:identifier>DAGW-fj1N8A</dc:identifier>
</cp:coreProperties>
</file>